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2" r:id="rId4"/>
    <p:sldId id="258" r:id="rId5"/>
    <p:sldId id="260" r:id="rId6"/>
    <p:sldId id="261" r:id="rId7"/>
    <p:sldId id="263" r:id="rId8"/>
    <p:sldId id="264" r:id="rId9"/>
    <p:sldId id="265" r:id="rId10"/>
    <p:sldId id="266" r:id="rId11"/>
    <p:sldId id="267" r:id="rId12"/>
    <p:sldId id="259" r:id="rId13"/>
    <p:sldId id="272"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E0653-5DE5-285C-5361-0D68BB5331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7994430-1A7A-8AB7-1A43-49D50A4EF7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8EC34B-9939-5BB3-0E9D-2C93583859E7}"/>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5" name="Footer Placeholder 4">
            <a:extLst>
              <a:ext uri="{FF2B5EF4-FFF2-40B4-BE49-F238E27FC236}">
                <a16:creationId xmlns:a16="http://schemas.microsoft.com/office/drawing/2014/main" id="{E003280D-444E-DAA1-7D14-5FFC789BB2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4B7BE4-73BF-53B0-4389-DA5DF1FFF61B}"/>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54957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28B64-0B28-43A8-08F5-7DDE3A725F5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BF14AA-52D3-DF06-7966-412DCC6CDD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222F7A-0F3D-6497-C732-E883D1B4A3FB}"/>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5" name="Footer Placeholder 4">
            <a:extLst>
              <a:ext uri="{FF2B5EF4-FFF2-40B4-BE49-F238E27FC236}">
                <a16:creationId xmlns:a16="http://schemas.microsoft.com/office/drawing/2014/main" id="{92208CE4-0949-735D-EDE7-438D798123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0D6872-1FDA-902C-248C-C043100F9562}"/>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186801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E4E6FB-EC3E-A03D-5910-F245E78838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EC4D790-960A-2F70-26DC-9121092C9C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C0F564-ED93-D1AF-6132-61E5B786BD78}"/>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5" name="Footer Placeholder 4">
            <a:extLst>
              <a:ext uri="{FF2B5EF4-FFF2-40B4-BE49-F238E27FC236}">
                <a16:creationId xmlns:a16="http://schemas.microsoft.com/office/drawing/2014/main" id="{558D805F-776D-6B4D-2B2A-BB95B6FC3E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E39E9-193D-75BB-7359-0B941BF70BFE}"/>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1904284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ABFB4-2062-730E-DC14-6EA068E110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7EB4C6-058B-D58E-C5FA-033324DE66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7D89B-B6E1-553B-63CA-D43BFCDE3604}"/>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5" name="Footer Placeholder 4">
            <a:extLst>
              <a:ext uri="{FF2B5EF4-FFF2-40B4-BE49-F238E27FC236}">
                <a16:creationId xmlns:a16="http://schemas.microsoft.com/office/drawing/2014/main" id="{AF79FE7D-E050-75E5-7701-6C79664F75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CA2445-6E95-5BDA-09DD-48AC0292F280}"/>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2546166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2A3B0-6B3E-5412-3601-95A12F2435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A9869E-1022-AB23-6C98-DC8F14DE16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7D6539-DF70-DBD5-03A0-B439482C58CD}"/>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5" name="Footer Placeholder 4">
            <a:extLst>
              <a:ext uri="{FF2B5EF4-FFF2-40B4-BE49-F238E27FC236}">
                <a16:creationId xmlns:a16="http://schemas.microsoft.com/office/drawing/2014/main" id="{591481B6-5E2A-81A6-8BDE-ACCCB7B0C3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31B800-ACB5-FE50-BF5D-1564E8E4A008}"/>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4132182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30295-95A8-D39B-8B25-71D9502519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D64342-1AA1-9E5F-187F-1A8E7D60C4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530A6A-CDBA-8C34-293D-46B6C6558B8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628194-1341-F333-36E2-5F8F09AE5378}"/>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6" name="Footer Placeholder 5">
            <a:extLst>
              <a:ext uri="{FF2B5EF4-FFF2-40B4-BE49-F238E27FC236}">
                <a16:creationId xmlns:a16="http://schemas.microsoft.com/office/drawing/2014/main" id="{E74D1515-E150-719B-7777-3F69F02045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19CFDB-2C82-5E1B-6763-A58EC885F843}"/>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3332434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6281C-16D6-E292-26D8-0D4A6F040F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F8F8A80-AA40-3BC9-52E8-8595717DD3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BA5C1C-7FBD-7CBA-65D1-5847F93BC88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02B819-9089-960A-832A-AA3351ED59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B69BFF5-8AE7-7749-2F09-A0552E4172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DB66E6-0515-43C5-57AC-637A7C2446E6}"/>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8" name="Footer Placeholder 7">
            <a:extLst>
              <a:ext uri="{FF2B5EF4-FFF2-40B4-BE49-F238E27FC236}">
                <a16:creationId xmlns:a16="http://schemas.microsoft.com/office/drawing/2014/main" id="{AAEC7FC1-F55E-3D6E-2342-616A1667E0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9F4C72-FE20-F0C8-26F1-BEF35B1E6B56}"/>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3093415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CFD1-1F1F-519F-8C95-45B98351E02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3596DE-A23A-F7A7-EB30-8690D938C1B9}"/>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4" name="Footer Placeholder 3">
            <a:extLst>
              <a:ext uri="{FF2B5EF4-FFF2-40B4-BE49-F238E27FC236}">
                <a16:creationId xmlns:a16="http://schemas.microsoft.com/office/drawing/2014/main" id="{D56A7A6F-0C6E-1B77-DED4-3C30A29B27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1F33F2-B5F0-D1A6-36EB-42C8AD126862}"/>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3003698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C25BF5-D53B-1E1E-CE57-105B21D0153A}"/>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3" name="Footer Placeholder 2">
            <a:extLst>
              <a:ext uri="{FF2B5EF4-FFF2-40B4-BE49-F238E27FC236}">
                <a16:creationId xmlns:a16="http://schemas.microsoft.com/office/drawing/2014/main" id="{081BEEBE-5171-9606-ECE0-D7ADAE6FB7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13C3898-BCFE-7ABC-3B8E-67E3A6A3A128}"/>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117236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C98C-B109-099C-DA83-9B7A22CB26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9F33C2-2864-86AE-CEB2-3AE5D8E12E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714F78-84B5-BCAE-2AEB-F8F564ACA0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26A8E2-EA8F-03C2-7F84-AD1F15F5AD20}"/>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6" name="Footer Placeholder 5">
            <a:extLst>
              <a:ext uri="{FF2B5EF4-FFF2-40B4-BE49-F238E27FC236}">
                <a16:creationId xmlns:a16="http://schemas.microsoft.com/office/drawing/2014/main" id="{3DE7748D-8DFC-36A2-740F-42F4E7159E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85AAF3-EBEA-25D7-4E59-193437265F6F}"/>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385416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FED1E-B759-D528-CDF6-5B1A2CCE9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361778-7469-8412-6CCD-D9BF1BE6D4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502D544-9756-F067-C7B1-F0D0BF39F5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9618FE-D372-987B-9B84-B72A2FF6D966}"/>
              </a:ext>
            </a:extLst>
          </p:cNvPr>
          <p:cNvSpPr>
            <a:spLocks noGrp="1"/>
          </p:cNvSpPr>
          <p:nvPr>
            <p:ph type="dt" sz="half" idx="10"/>
          </p:nvPr>
        </p:nvSpPr>
        <p:spPr/>
        <p:txBody>
          <a:bodyPr/>
          <a:lstStyle/>
          <a:p>
            <a:fld id="{B216049D-34A0-465C-8041-1277F0F64F13}" type="datetimeFigureOut">
              <a:rPr lang="en-US" smtClean="0"/>
              <a:t>30/03/2025</a:t>
            </a:fld>
            <a:endParaRPr lang="en-US"/>
          </a:p>
        </p:txBody>
      </p:sp>
      <p:sp>
        <p:nvSpPr>
          <p:cNvPr id="6" name="Footer Placeholder 5">
            <a:extLst>
              <a:ext uri="{FF2B5EF4-FFF2-40B4-BE49-F238E27FC236}">
                <a16:creationId xmlns:a16="http://schemas.microsoft.com/office/drawing/2014/main" id="{19631BCB-5D75-4BDF-5822-27BBEDDB45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3350D1-763C-221E-0D6F-9A9D0DEDE5B5}"/>
              </a:ext>
            </a:extLst>
          </p:cNvPr>
          <p:cNvSpPr>
            <a:spLocks noGrp="1"/>
          </p:cNvSpPr>
          <p:nvPr>
            <p:ph type="sldNum" sz="quarter" idx="12"/>
          </p:nvPr>
        </p:nvSpPr>
        <p:spPr/>
        <p:txBody>
          <a:bodyPr/>
          <a:lstStyle/>
          <a:p>
            <a:fld id="{83A4EDD4-33EB-4808-9FDD-960BE2CDF6BA}" type="slidenum">
              <a:rPr lang="en-US" smtClean="0"/>
              <a:t>‹#›</a:t>
            </a:fld>
            <a:endParaRPr lang="en-US"/>
          </a:p>
        </p:txBody>
      </p:sp>
    </p:spTree>
    <p:extLst>
      <p:ext uri="{BB962C8B-B14F-4D97-AF65-F5344CB8AC3E}">
        <p14:creationId xmlns:p14="http://schemas.microsoft.com/office/powerpoint/2010/main" val="1729148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AE4B68-4B8B-38D8-AFBA-A2C40BF835D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E8A91C7-F6E0-2994-B3DF-82E7F313DF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7015C0-42D2-3865-1E87-63F117998F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16049D-34A0-465C-8041-1277F0F64F13}" type="datetimeFigureOut">
              <a:rPr lang="en-US" smtClean="0"/>
              <a:t>30/03/2025</a:t>
            </a:fld>
            <a:endParaRPr lang="en-US"/>
          </a:p>
        </p:txBody>
      </p:sp>
      <p:sp>
        <p:nvSpPr>
          <p:cNvPr id="5" name="Footer Placeholder 4">
            <a:extLst>
              <a:ext uri="{FF2B5EF4-FFF2-40B4-BE49-F238E27FC236}">
                <a16:creationId xmlns:a16="http://schemas.microsoft.com/office/drawing/2014/main" id="{6E427CF1-09AC-246B-F859-136375C652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3184ED-B82A-2B85-F729-9E8F8267AB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A4EDD4-33EB-4808-9FDD-960BE2CDF6BA}" type="slidenum">
              <a:rPr lang="en-US" smtClean="0"/>
              <a:t>‹#›</a:t>
            </a:fld>
            <a:endParaRPr lang="en-US"/>
          </a:p>
        </p:txBody>
      </p:sp>
    </p:spTree>
    <p:extLst>
      <p:ext uri="{BB962C8B-B14F-4D97-AF65-F5344CB8AC3E}">
        <p14:creationId xmlns:p14="http://schemas.microsoft.com/office/powerpoint/2010/main" val="10081654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5.png"/><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8.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5.png"/><Relationship Id="rId4" Type="http://schemas.openxmlformats.org/officeDocument/2006/relationships/image" Target="../media/image4.jpe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5.png"/><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hyperlink" Target="http://192.168.87.102/"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descr="nền Màu xanh lá, 230000+ một hình ảnh nền của Màu xanh lá tải về miễn phí.">
            <a:extLst>
              <a:ext uri="{FF2B5EF4-FFF2-40B4-BE49-F238E27FC236}">
                <a16:creationId xmlns:a16="http://schemas.microsoft.com/office/drawing/2014/main" id="{5932FFA8-DB87-34C9-843C-350CAABC05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21879"/>
            <a:ext cx="12192000" cy="533612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ông nghiệp thông minh">
            <a:extLst>
              <a:ext uri="{FF2B5EF4-FFF2-40B4-BE49-F238E27FC236}">
                <a16:creationId xmlns:a16="http://schemas.microsoft.com/office/drawing/2014/main" id="{F218D9A8-1D1D-8E85-693F-AAE33924B7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2610034"/>
            <a:ext cx="6658252" cy="42479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ofile for Trường Đại học Giao thông Vận tải - Phân hiệu tại TP.HCM - UTC2">
            <a:extLst>
              <a:ext uri="{FF2B5EF4-FFF2-40B4-BE49-F238E27FC236}">
                <a16:creationId xmlns:a16="http://schemas.microsoft.com/office/drawing/2014/main" id="{6127A76F-E448-7981-44A2-92B7AB4656D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10067" y="203199"/>
            <a:ext cx="1318683" cy="131868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Không có mô tả ảnh.">
            <a:extLst>
              <a:ext uri="{FF2B5EF4-FFF2-40B4-BE49-F238E27FC236}">
                <a16:creationId xmlns:a16="http://schemas.microsoft.com/office/drawing/2014/main" id="{A871EDF9-299E-9C39-645D-360F27363C3E}"/>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3065988" y="203199"/>
            <a:ext cx="1318683" cy="131868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rofile for ĐOÀN CƠ KHÍ UTC2">
            <a:extLst>
              <a:ext uri="{FF2B5EF4-FFF2-40B4-BE49-F238E27FC236}">
                <a16:creationId xmlns:a16="http://schemas.microsoft.com/office/drawing/2014/main" id="{AFE01A63-C4BC-4CA3-50D0-9B4396A79D1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18708" y="-25398"/>
            <a:ext cx="1547280" cy="15472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4">
            <a:extLst>
              <a:ext uri="{FF2B5EF4-FFF2-40B4-BE49-F238E27FC236}">
                <a16:creationId xmlns:a16="http://schemas.microsoft.com/office/drawing/2014/main" id="{59CEBE44-CD57-A0BC-84FF-1B57A095A9F7}"/>
              </a:ext>
            </a:extLst>
          </p:cNvPr>
          <p:cNvSpPr txBox="1">
            <a:spLocks noChangeArrowheads="1"/>
          </p:cNvSpPr>
          <p:nvPr/>
        </p:nvSpPr>
        <p:spPr bwMode="auto">
          <a:xfrm>
            <a:off x="4157133" y="447408"/>
            <a:ext cx="79248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100"/>
              </a:spcBef>
              <a:spcAft>
                <a:spcPts val="200"/>
              </a:spcAft>
              <a:buFont typeface="Arial" panose="020B0604020202020204" pitchFamily="34" charset="0"/>
              <a:buChar char="•"/>
              <a:defRPr sz="2800" b="1">
                <a:solidFill>
                  <a:srgbClr val="002060"/>
                </a:solidFill>
                <a:latin typeface="Arial" panose="020B0604020202020204" pitchFamily="34" charset="0"/>
                <a:cs typeface="Arial" panose="020B0604020202020204" pitchFamily="34" charset="0"/>
              </a:defRPr>
            </a:lvl1pPr>
            <a:lvl2pPr marL="742950" indent="-285750">
              <a:spcBef>
                <a:spcPts val="300"/>
              </a:spcBef>
              <a:spcAft>
                <a:spcPts val="300"/>
              </a:spcAft>
              <a:buFont typeface="Arial" panose="020B0604020202020204" pitchFamily="34" charset="0"/>
              <a:buChar char="–"/>
              <a:defRPr sz="2400">
                <a:solidFill>
                  <a:srgbClr val="002060"/>
                </a:solidFill>
                <a:latin typeface="Arial" panose="020B0604020202020204" pitchFamily="34" charset="0"/>
                <a:cs typeface="Arial" panose="020B0604020202020204" pitchFamily="34" charset="0"/>
              </a:defRPr>
            </a:lvl2pPr>
            <a:lvl3pPr marL="1143000" indent="-22860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3pPr>
            <a:lvl4pPr marL="1600200" indent="-22860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4pPr>
            <a:lvl5pPr marL="2057400" indent="-22860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5pPr>
            <a:lvl6pPr marL="25146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6pPr>
            <a:lvl7pPr marL="29718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7pPr>
            <a:lvl8pPr marL="34290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8pPr>
            <a:lvl9pPr marL="38862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9pPr>
          </a:lstStyle>
          <a:p>
            <a:pPr algn="ctr" eaLnBrk="1" hangingPunct="1">
              <a:spcBef>
                <a:spcPct val="0"/>
              </a:spcBef>
              <a:spcAft>
                <a:spcPct val="0"/>
              </a:spcAft>
              <a:buFontTx/>
              <a:buNone/>
            </a:pPr>
            <a:r>
              <a:rPr lang="vi-VN" altLang="en-US" sz="2400" dirty="0">
                <a:solidFill>
                  <a:schemeClr val="tx1"/>
                </a:solidFill>
                <a:latin typeface="Times New Roman" panose="02020603050405020304" pitchFamily="18" charset="0"/>
                <a:cs typeface="Times New Roman" panose="02020603050405020304" pitchFamily="18" charset="0"/>
              </a:rPr>
              <a:t>CUỘC THI </a:t>
            </a:r>
            <a:r>
              <a:rPr lang="en-US" altLang="en-US" sz="2400" dirty="0">
                <a:solidFill>
                  <a:schemeClr val="tx1"/>
                </a:solidFill>
                <a:latin typeface="Times New Roman" panose="02020603050405020304" pitchFamily="18" charset="0"/>
                <a:cs typeface="Times New Roman" panose="02020603050405020304" pitchFamily="18" charset="0"/>
              </a:rPr>
              <a:t>CHALLENGE TO IoT NETWORK-CTIT – </a:t>
            </a:r>
            <a:r>
              <a:rPr lang="vi-VN" altLang="en-US" sz="2400" dirty="0">
                <a:solidFill>
                  <a:schemeClr val="tx1"/>
                </a:solidFill>
                <a:latin typeface="Times New Roman" panose="02020603050405020304" pitchFamily="18" charset="0"/>
                <a:cs typeface="Times New Roman" panose="02020603050405020304" pitchFamily="18" charset="0"/>
              </a:rPr>
              <a:t> </a:t>
            </a:r>
          </a:p>
          <a:p>
            <a:pPr algn="ctr" eaLnBrk="1" hangingPunct="1">
              <a:spcBef>
                <a:spcPct val="0"/>
              </a:spcBef>
              <a:spcAft>
                <a:spcPct val="0"/>
              </a:spcAft>
              <a:buFontTx/>
              <a:buNone/>
            </a:pPr>
            <a:r>
              <a:rPr lang="en-US" altLang="en-US" sz="2400" dirty="0">
                <a:solidFill>
                  <a:schemeClr val="tx1"/>
                </a:solidFill>
                <a:latin typeface="Times New Roman" panose="02020603050405020304" pitchFamily="18" charset="0"/>
                <a:cs typeface="Times New Roman" panose="02020603050405020304" pitchFamily="18" charset="0"/>
              </a:rPr>
              <a:t>NÔNG NGHIỆP THÔNG MINH </a:t>
            </a:r>
            <a:r>
              <a:rPr lang="vi-VN" altLang="en-US" sz="2400" dirty="0">
                <a:solidFill>
                  <a:schemeClr val="tx1"/>
                </a:solidFill>
                <a:latin typeface="Times New Roman" panose="02020603050405020304" pitchFamily="18" charset="0"/>
                <a:cs typeface="Times New Roman" panose="02020603050405020304" pitchFamily="18" charset="0"/>
              </a:rPr>
              <a:t>NĂM</a:t>
            </a:r>
            <a:r>
              <a:rPr lang="en-US" altLang="en-US" sz="2400" dirty="0">
                <a:solidFill>
                  <a:schemeClr val="tx1"/>
                </a:solidFill>
                <a:latin typeface="Times New Roman" panose="02020603050405020304" pitchFamily="18" charset="0"/>
                <a:cs typeface="Times New Roman" panose="02020603050405020304" pitchFamily="18" charset="0"/>
              </a:rPr>
              <a:t> 2025</a:t>
            </a:r>
          </a:p>
        </p:txBody>
      </p:sp>
      <p:sp>
        <p:nvSpPr>
          <p:cNvPr id="5" name="TextBox 4">
            <a:extLst>
              <a:ext uri="{FF2B5EF4-FFF2-40B4-BE49-F238E27FC236}">
                <a16:creationId xmlns:a16="http://schemas.microsoft.com/office/drawing/2014/main" id="{A09148BD-BE6E-6C9D-DDB4-EBEC8A2C9DD4}"/>
              </a:ext>
            </a:extLst>
          </p:cNvPr>
          <p:cNvSpPr txBox="1">
            <a:spLocks noChangeArrowheads="1"/>
          </p:cNvSpPr>
          <p:nvPr/>
        </p:nvSpPr>
        <p:spPr bwMode="auto">
          <a:xfrm>
            <a:off x="2133600" y="1900704"/>
            <a:ext cx="79248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100"/>
              </a:spcBef>
              <a:spcAft>
                <a:spcPts val="200"/>
              </a:spcAft>
              <a:buFont typeface="Arial" panose="020B0604020202020204" pitchFamily="34" charset="0"/>
              <a:buChar char="•"/>
              <a:defRPr sz="2800" b="1">
                <a:solidFill>
                  <a:srgbClr val="002060"/>
                </a:solidFill>
                <a:latin typeface="Arial" panose="020B0604020202020204" pitchFamily="34" charset="0"/>
                <a:cs typeface="Arial" panose="020B0604020202020204" pitchFamily="34" charset="0"/>
              </a:defRPr>
            </a:lvl1pPr>
            <a:lvl2pPr marL="742950" indent="-285750">
              <a:spcBef>
                <a:spcPts val="300"/>
              </a:spcBef>
              <a:spcAft>
                <a:spcPts val="300"/>
              </a:spcAft>
              <a:buFont typeface="Arial" panose="020B0604020202020204" pitchFamily="34" charset="0"/>
              <a:buChar char="–"/>
              <a:defRPr sz="2400">
                <a:solidFill>
                  <a:srgbClr val="002060"/>
                </a:solidFill>
                <a:latin typeface="Arial" panose="020B0604020202020204" pitchFamily="34" charset="0"/>
                <a:cs typeface="Arial" panose="020B0604020202020204" pitchFamily="34" charset="0"/>
              </a:defRPr>
            </a:lvl2pPr>
            <a:lvl3pPr marL="1143000" indent="-22860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3pPr>
            <a:lvl4pPr marL="1600200" indent="-22860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4pPr>
            <a:lvl5pPr marL="2057400" indent="-22860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5pPr>
            <a:lvl6pPr marL="25146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6pPr>
            <a:lvl7pPr marL="29718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7pPr>
            <a:lvl8pPr marL="34290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8pPr>
            <a:lvl9pPr marL="38862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9pPr>
          </a:lstStyle>
          <a:p>
            <a:pPr algn="ctr" eaLnBrk="1" hangingPunct="1">
              <a:spcBef>
                <a:spcPct val="0"/>
              </a:spcBef>
              <a:spcAft>
                <a:spcPct val="0"/>
              </a:spcAft>
              <a:buFontTx/>
              <a:buNone/>
            </a:pPr>
            <a:r>
              <a:rPr lang="en-US" altLang="en-US" sz="2400" dirty="0" err="1">
                <a:solidFill>
                  <a:schemeClr val="tx1"/>
                </a:solidFill>
                <a:latin typeface="Times New Roman" panose="02020603050405020304" pitchFamily="18" charset="0"/>
                <a:cs typeface="Times New Roman" panose="02020603050405020304" pitchFamily="18" charset="0"/>
              </a:rPr>
              <a:t>Nông</a:t>
            </a:r>
            <a:r>
              <a:rPr lang="en-US" altLang="en-US" sz="2400" dirty="0">
                <a:solidFill>
                  <a:schemeClr val="tx1"/>
                </a:solidFill>
                <a:latin typeface="Times New Roman" panose="02020603050405020304" pitchFamily="18" charset="0"/>
                <a:cs typeface="Times New Roman" panose="02020603050405020304" pitchFamily="18" charset="0"/>
              </a:rPr>
              <a:t> </a:t>
            </a:r>
            <a:r>
              <a:rPr lang="en-US" altLang="en-US" sz="2400" dirty="0" err="1">
                <a:solidFill>
                  <a:schemeClr val="tx1"/>
                </a:solidFill>
                <a:latin typeface="Times New Roman" panose="02020603050405020304" pitchFamily="18" charset="0"/>
                <a:cs typeface="Times New Roman" panose="02020603050405020304" pitchFamily="18" charset="0"/>
              </a:rPr>
              <a:t>Nghiệp</a:t>
            </a:r>
            <a:r>
              <a:rPr lang="en-US" altLang="en-US" sz="2400" dirty="0">
                <a:solidFill>
                  <a:schemeClr val="tx1"/>
                </a:solidFill>
                <a:latin typeface="Times New Roman" panose="02020603050405020304" pitchFamily="18" charset="0"/>
                <a:cs typeface="Times New Roman" panose="02020603050405020304" pitchFamily="18" charset="0"/>
              </a:rPr>
              <a:t> </a:t>
            </a:r>
            <a:r>
              <a:rPr lang="en-US" altLang="en-US" sz="2400" dirty="0" err="1">
                <a:solidFill>
                  <a:schemeClr val="tx1"/>
                </a:solidFill>
                <a:latin typeface="Times New Roman" panose="02020603050405020304" pitchFamily="18" charset="0"/>
                <a:cs typeface="Times New Roman" panose="02020603050405020304" pitchFamily="18" charset="0"/>
              </a:rPr>
              <a:t>và</a:t>
            </a:r>
            <a:r>
              <a:rPr lang="en-US" altLang="en-US" sz="2400" dirty="0">
                <a:solidFill>
                  <a:schemeClr val="tx1"/>
                </a:solidFill>
                <a:latin typeface="Times New Roman" panose="02020603050405020304" pitchFamily="18" charset="0"/>
                <a:cs typeface="Times New Roman" panose="02020603050405020304" pitchFamily="18" charset="0"/>
              </a:rPr>
              <a:t> </a:t>
            </a:r>
            <a:r>
              <a:rPr lang="en-US" altLang="en-US" sz="2400" dirty="0" err="1">
                <a:solidFill>
                  <a:schemeClr val="tx1"/>
                </a:solidFill>
                <a:latin typeface="Times New Roman" panose="02020603050405020304" pitchFamily="18" charset="0"/>
                <a:cs typeface="Times New Roman" panose="02020603050405020304" pitchFamily="18" charset="0"/>
              </a:rPr>
              <a:t>Tính</a:t>
            </a:r>
            <a:r>
              <a:rPr lang="en-US" altLang="en-US" sz="2400" dirty="0">
                <a:solidFill>
                  <a:schemeClr val="tx1"/>
                </a:solidFill>
                <a:latin typeface="Times New Roman" panose="02020603050405020304" pitchFamily="18" charset="0"/>
                <a:cs typeface="Times New Roman" panose="02020603050405020304" pitchFamily="18" charset="0"/>
              </a:rPr>
              <a:t> Minh </a:t>
            </a:r>
            <a:r>
              <a:rPr lang="en-US" altLang="en-US" sz="2400" dirty="0" err="1">
                <a:solidFill>
                  <a:schemeClr val="tx1"/>
                </a:solidFill>
                <a:latin typeface="Times New Roman" panose="02020603050405020304" pitchFamily="18" charset="0"/>
                <a:cs typeface="Times New Roman" panose="02020603050405020304" pitchFamily="18" charset="0"/>
              </a:rPr>
              <a:t>Bạch</a:t>
            </a:r>
            <a:endParaRPr lang="en-US" altLang="en-US" sz="2400" dirty="0">
              <a:solidFill>
                <a:schemeClr val="tx1"/>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820B49AE-9745-8A8A-2F49-9D7C05752220}"/>
              </a:ext>
            </a:extLst>
          </p:cNvPr>
          <p:cNvSpPr txBox="1">
            <a:spLocks noChangeArrowheads="1"/>
          </p:cNvSpPr>
          <p:nvPr/>
        </p:nvSpPr>
        <p:spPr bwMode="auto">
          <a:xfrm>
            <a:off x="8575830" y="3988254"/>
            <a:ext cx="30651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
              </a:spcBef>
              <a:spcAft>
                <a:spcPts val="200"/>
              </a:spcAft>
              <a:buFont typeface="Arial" panose="020B0604020202020204" pitchFamily="34" charset="0"/>
              <a:buChar char="•"/>
              <a:defRPr sz="2800" b="1">
                <a:solidFill>
                  <a:srgbClr val="002060"/>
                </a:solidFill>
                <a:latin typeface="Arial" panose="020B0604020202020204" pitchFamily="34" charset="0"/>
                <a:cs typeface="Arial" panose="020B0604020202020204" pitchFamily="34" charset="0"/>
              </a:defRPr>
            </a:lvl1pPr>
            <a:lvl2pPr marL="742950" indent="-285750">
              <a:spcBef>
                <a:spcPts val="300"/>
              </a:spcBef>
              <a:spcAft>
                <a:spcPts val="300"/>
              </a:spcAft>
              <a:buFont typeface="Arial" panose="020B0604020202020204" pitchFamily="34" charset="0"/>
              <a:buChar char="–"/>
              <a:defRPr sz="2400">
                <a:solidFill>
                  <a:srgbClr val="002060"/>
                </a:solidFill>
                <a:latin typeface="Arial" panose="020B0604020202020204" pitchFamily="34" charset="0"/>
                <a:cs typeface="Arial" panose="020B0604020202020204" pitchFamily="34" charset="0"/>
              </a:defRPr>
            </a:lvl2pPr>
            <a:lvl3pPr marL="1143000" indent="-22860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3pPr>
            <a:lvl4pPr marL="1600200" indent="-22860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4pPr>
            <a:lvl5pPr marL="2057400" indent="-22860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5pPr>
            <a:lvl6pPr marL="25146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6pPr>
            <a:lvl7pPr marL="29718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7pPr>
            <a:lvl8pPr marL="34290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8pPr>
            <a:lvl9pPr marL="3886200" indent="-228600" eaLnBrk="0" fontAlgn="base" hangingPunct="0">
              <a:spcBef>
                <a:spcPts val="300"/>
              </a:spcBef>
              <a:spcAft>
                <a:spcPts val="300"/>
              </a:spcAft>
              <a:buFont typeface="Arial" panose="020B0604020202020204" pitchFamily="34" charset="0"/>
              <a:buChar char="»"/>
              <a:defRPr sz="2000">
                <a:solidFill>
                  <a:srgbClr val="002060"/>
                </a:solidFill>
                <a:latin typeface="Arial" panose="020B0604020202020204" pitchFamily="34" charset="0"/>
                <a:cs typeface="Arial" panose="020B0604020202020204" pitchFamily="34" charset="0"/>
              </a:defRPr>
            </a:lvl9pPr>
          </a:lstStyle>
          <a:p>
            <a:pPr eaLnBrk="1" hangingPunct="1">
              <a:spcBef>
                <a:spcPct val="0"/>
              </a:spcBef>
              <a:spcAft>
                <a:spcPct val="0"/>
              </a:spcAft>
              <a:buFontTx/>
              <a:buNone/>
            </a:pPr>
            <a:r>
              <a:rPr lang="en-US" altLang="en-US" sz="2400" dirty="0" err="1">
                <a:solidFill>
                  <a:schemeClr val="tx1"/>
                </a:solidFill>
                <a:latin typeface="Times New Roman" panose="02020603050405020304" pitchFamily="18" charset="0"/>
                <a:cs typeface="Times New Roman" panose="02020603050405020304" pitchFamily="18" charset="0"/>
              </a:rPr>
              <a:t>Nhóm</a:t>
            </a:r>
            <a:r>
              <a:rPr lang="en-US" altLang="en-US" sz="2400" dirty="0">
                <a:solidFill>
                  <a:schemeClr val="tx1"/>
                </a:solidFill>
                <a:latin typeface="Times New Roman" panose="02020603050405020304" pitchFamily="18" charset="0"/>
                <a:cs typeface="Times New Roman" panose="02020603050405020304" pitchFamily="18" charset="0"/>
              </a:rPr>
              <a:t>: Turbo Tribe 2</a:t>
            </a:r>
          </a:p>
        </p:txBody>
      </p:sp>
      <p:sp>
        <p:nvSpPr>
          <p:cNvPr id="7" name="TextBox 6">
            <a:extLst>
              <a:ext uri="{FF2B5EF4-FFF2-40B4-BE49-F238E27FC236}">
                <a16:creationId xmlns:a16="http://schemas.microsoft.com/office/drawing/2014/main" id="{CE59E3D2-46DD-36FC-A4FD-52353C324231}"/>
              </a:ext>
            </a:extLst>
          </p:cNvPr>
          <p:cNvSpPr txBox="1"/>
          <p:nvPr/>
        </p:nvSpPr>
        <p:spPr>
          <a:xfrm>
            <a:off x="9774314" y="4403324"/>
            <a:ext cx="2210863" cy="1754326"/>
          </a:xfrm>
          <a:prstGeom prst="rect">
            <a:avLst/>
          </a:prstGeom>
          <a:noFill/>
        </p:spPr>
        <p:txBody>
          <a:bodyPr wrap="none" rtlCol="0">
            <a:spAutoFit/>
          </a:bodyPr>
          <a:lstStyle/>
          <a:p>
            <a:pPr eaLnBrk="1" hangingPunct="1">
              <a:spcBef>
                <a:spcPct val="0"/>
              </a:spcBef>
              <a:spcAft>
                <a:spcPct val="0"/>
              </a:spcAft>
              <a:buFontTx/>
              <a:buNone/>
            </a:pPr>
            <a:r>
              <a:rPr lang="en-US" altLang="en-US" dirty="0">
                <a:latin typeface="Times New Roman" panose="02020603050405020304" pitchFamily="18" charset="0"/>
                <a:cs typeface="Times New Roman" panose="02020603050405020304" pitchFamily="18" charset="0"/>
              </a:rPr>
              <a:t>Võ Văn Tài</a:t>
            </a:r>
          </a:p>
          <a:p>
            <a:pPr eaLnBrk="1" hangingPunct="1">
              <a:spcBef>
                <a:spcPct val="0"/>
              </a:spcBef>
              <a:spcAft>
                <a:spcPct val="0"/>
              </a:spcAft>
              <a:buFontTx/>
              <a:buNone/>
            </a:pPr>
            <a:r>
              <a:rPr lang="en-US" altLang="en-US" dirty="0" err="1">
                <a:latin typeface="Times New Roman" panose="02020603050405020304" pitchFamily="18" charset="0"/>
                <a:cs typeface="Times New Roman" panose="02020603050405020304" pitchFamily="18" charset="0"/>
              </a:rPr>
              <a:t>Tiêu</a:t>
            </a:r>
            <a:r>
              <a:rPr lang="en-US" altLang="en-US" dirty="0">
                <a:latin typeface="Times New Roman" panose="02020603050405020304" pitchFamily="18" charset="0"/>
                <a:cs typeface="Times New Roman" panose="02020603050405020304" pitchFamily="18" charset="0"/>
              </a:rPr>
              <a:t> Văn Tin</a:t>
            </a:r>
          </a:p>
          <a:p>
            <a:pPr eaLnBrk="1" hangingPunct="1">
              <a:spcBef>
                <a:spcPct val="0"/>
              </a:spcBef>
              <a:spcAft>
                <a:spcPct val="0"/>
              </a:spcAft>
              <a:buFontTx/>
              <a:buNone/>
            </a:pPr>
            <a:r>
              <a:rPr lang="en-US" altLang="en-US" dirty="0" err="1">
                <a:latin typeface="Times New Roman" panose="02020603050405020304" pitchFamily="18" charset="0"/>
                <a:cs typeface="Times New Roman" panose="02020603050405020304" pitchFamily="18" charset="0"/>
              </a:rPr>
              <a:t>Đinh</a:t>
            </a:r>
            <a:r>
              <a:rPr lang="en-US" altLang="en-US" dirty="0">
                <a:latin typeface="Times New Roman" panose="02020603050405020304" pitchFamily="18" charset="0"/>
                <a:cs typeface="Times New Roman" panose="02020603050405020304" pitchFamily="18" charset="0"/>
              </a:rPr>
              <a:t> </a:t>
            </a:r>
            <a:r>
              <a:rPr lang="en-US" altLang="en-US" dirty="0" err="1">
                <a:latin typeface="Times New Roman" panose="02020603050405020304" pitchFamily="18" charset="0"/>
                <a:cs typeface="Times New Roman" panose="02020603050405020304" pitchFamily="18" charset="0"/>
              </a:rPr>
              <a:t>Quốc</a:t>
            </a:r>
            <a:r>
              <a:rPr lang="en-US" altLang="en-US" dirty="0">
                <a:latin typeface="Times New Roman" panose="02020603050405020304" pitchFamily="18" charset="0"/>
                <a:cs typeface="Times New Roman" panose="02020603050405020304" pitchFamily="18" charset="0"/>
              </a:rPr>
              <a:t> </a:t>
            </a:r>
            <a:r>
              <a:rPr lang="en-US" altLang="en-US" dirty="0" err="1">
                <a:latin typeface="Times New Roman" panose="02020603050405020304" pitchFamily="18" charset="0"/>
                <a:cs typeface="Times New Roman" panose="02020603050405020304" pitchFamily="18" charset="0"/>
              </a:rPr>
              <a:t>Tuấn</a:t>
            </a:r>
            <a:endParaRPr lang="en-US" altLang="en-US" dirty="0">
              <a:latin typeface="Times New Roman" panose="02020603050405020304" pitchFamily="18" charset="0"/>
              <a:cs typeface="Times New Roman" panose="02020603050405020304" pitchFamily="18" charset="0"/>
            </a:endParaRPr>
          </a:p>
          <a:p>
            <a:pPr eaLnBrk="1" hangingPunct="1">
              <a:spcBef>
                <a:spcPct val="0"/>
              </a:spcBef>
              <a:spcAft>
                <a:spcPct val="0"/>
              </a:spcAft>
              <a:buFontTx/>
              <a:buNone/>
            </a:pPr>
            <a:r>
              <a:rPr lang="en-US" altLang="en-US" dirty="0" err="1">
                <a:latin typeface="Times New Roman" panose="02020603050405020304" pitchFamily="18" charset="0"/>
                <a:cs typeface="Times New Roman" panose="02020603050405020304" pitchFamily="18" charset="0"/>
              </a:rPr>
              <a:t>Huỳnh</a:t>
            </a:r>
            <a:r>
              <a:rPr lang="en-US" altLang="en-US" dirty="0">
                <a:latin typeface="Times New Roman" panose="02020603050405020304" pitchFamily="18" charset="0"/>
                <a:cs typeface="Times New Roman" panose="02020603050405020304" pitchFamily="18" charset="0"/>
              </a:rPr>
              <a:t> </a:t>
            </a:r>
            <a:r>
              <a:rPr lang="en-US" altLang="en-US" dirty="0" err="1">
                <a:latin typeface="Times New Roman" panose="02020603050405020304" pitchFamily="18" charset="0"/>
                <a:cs typeface="Times New Roman" panose="02020603050405020304" pitchFamily="18" charset="0"/>
              </a:rPr>
              <a:t>Triều</a:t>
            </a:r>
            <a:r>
              <a:rPr lang="en-US" altLang="en-US" dirty="0">
                <a:latin typeface="Times New Roman" panose="02020603050405020304" pitchFamily="18" charset="0"/>
                <a:cs typeface="Times New Roman" panose="02020603050405020304" pitchFamily="18" charset="0"/>
              </a:rPr>
              <a:t> </a:t>
            </a:r>
            <a:r>
              <a:rPr lang="en-US" altLang="en-US" dirty="0" err="1">
                <a:latin typeface="Times New Roman" panose="02020603050405020304" pitchFamily="18" charset="0"/>
                <a:cs typeface="Times New Roman" panose="02020603050405020304" pitchFamily="18" charset="0"/>
              </a:rPr>
              <a:t>Vỹ</a:t>
            </a:r>
            <a:endParaRPr lang="en-US" altLang="en-US" dirty="0">
              <a:latin typeface="Times New Roman" panose="02020603050405020304" pitchFamily="18" charset="0"/>
              <a:cs typeface="Times New Roman" panose="02020603050405020304" pitchFamily="18" charset="0"/>
            </a:endParaRPr>
          </a:p>
          <a:p>
            <a:pPr eaLnBrk="1" hangingPunct="1">
              <a:spcBef>
                <a:spcPct val="0"/>
              </a:spcBef>
              <a:spcAft>
                <a:spcPct val="0"/>
              </a:spcAft>
              <a:buFontTx/>
              <a:buNone/>
            </a:pPr>
            <a:r>
              <a:rPr lang="en-US" altLang="en-US" dirty="0" err="1">
                <a:latin typeface="Times New Roman" panose="02020603050405020304" pitchFamily="18" charset="0"/>
                <a:cs typeface="Times New Roman" panose="02020603050405020304" pitchFamily="18" charset="0"/>
              </a:rPr>
              <a:t>Nguyễn</a:t>
            </a:r>
            <a:r>
              <a:rPr lang="en-US" altLang="en-US" dirty="0">
                <a:latin typeface="Times New Roman" panose="02020603050405020304" pitchFamily="18" charset="0"/>
                <a:cs typeface="Times New Roman" panose="02020603050405020304" pitchFamily="18" charset="0"/>
              </a:rPr>
              <a:t> Khánh Giang</a:t>
            </a:r>
          </a:p>
          <a:p>
            <a:endParaRPr lang="en-US" dirty="0"/>
          </a:p>
        </p:txBody>
      </p:sp>
    </p:spTree>
    <p:extLst>
      <p:ext uri="{BB962C8B-B14F-4D97-AF65-F5344CB8AC3E}">
        <p14:creationId xmlns:p14="http://schemas.microsoft.com/office/powerpoint/2010/main" val="322526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1032"/>
                                        </p:tgtEl>
                                        <p:attrNameLst>
                                          <p:attrName>style.visibility</p:attrName>
                                        </p:attrNameLst>
                                      </p:cBhvr>
                                      <p:to>
                                        <p:strVal val="visible"/>
                                      </p:to>
                                    </p:set>
                                    <p:animEffect transition="in" filter="fade">
                                      <p:cBhvr>
                                        <p:cTn id="10" dur="500"/>
                                        <p:tgtEl>
                                          <p:spTgt spid="10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nền Màu xanh lá, 230000+ một hình ảnh nền của Màu xanh lá tải về miễn phí.">
            <a:extLst>
              <a:ext uri="{FF2B5EF4-FFF2-40B4-BE49-F238E27FC236}">
                <a16:creationId xmlns:a16="http://schemas.microsoft.com/office/drawing/2014/main" id="{23B41560-BE8C-EA17-0E89-C293BD9620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A5A095-CC33-A950-5DF7-86E825625050}"/>
              </a:ext>
            </a:extLst>
          </p:cNvPr>
          <p:cNvSpPr>
            <a:spLocks noGrp="1"/>
          </p:cNvSpPr>
          <p:nvPr>
            <p:ph type="title"/>
          </p:nvPr>
        </p:nvSpPr>
        <p:spPr>
          <a:xfrm>
            <a:off x="6328854" y="241414"/>
            <a:ext cx="8264371" cy="578081"/>
          </a:xfrm>
        </p:spPr>
        <p:txBody>
          <a:bodyPr>
            <a:normAutofit/>
          </a:bodyPr>
          <a:lstStyle/>
          <a:p>
            <a:r>
              <a:rPr lang="en-US" sz="2800" b="1" dirty="0">
                <a:latin typeface="Times New Roman" panose="02020603050405020304" pitchFamily="18" charset="0"/>
                <a:cs typeface="Times New Roman" panose="02020603050405020304" pitchFamily="18" charset="0"/>
              </a:rPr>
              <a:t>Giao </a:t>
            </a:r>
            <a:r>
              <a:rPr lang="en-US" sz="2800" b="1" dirty="0" err="1">
                <a:latin typeface="Times New Roman" panose="02020603050405020304" pitchFamily="18" charset="0"/>
                <a:cs typeface="Times New Roman" panose="02020603050405020304" pitchFamily="18" charset="0"/>
              </a:rPr>
              <a:t>diện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trên</a:t>
            </a:r>
            <a:r>
              <a:rPr lang="en-US" sz="2800" b="1" dirty="0">
                <a:latin typeface="Times New Roman" panose="02020603050405020304" pitchFamily="18" charset="0"/>
                <a:cs typeface="Times New Roman" panose="02020603050405020304" pitchFamily="18" charset="0"/>
              </a:rPr>
              <a:t> Web</a:t>
            </a:r>
          </a:p>
        </p:txBody>
      </p:sp>
      <p:pic>
        <p:nvPicPr>
          <p:cNvPr id="4" name="Picture 4" descr="Profile for Trường Đại học Giao thông Vận tải - Phân hiệu tại TP.HCM - UTC2">
            <a:extLst>
              <a:ext uri="{FF2B5EF4-FFF2-40B4-BE49-F238E27FC236}">
                <a16:creationId xmlns:a16="http://schemas.microsoft.com/office/drawing/2014/main" id="{79C5B009-2445-C769-EB74-8D40A2E561B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hông có mô tả ảnh.">
            <a:extLst>
              <a:ext uri="{FF2B5EF4-FFF2-40B4-BE49-F238E27FC236}">
                <a16:creationId xmlns:a16="http://schemas.microsoft.com/office/drawing/2014/main" id="{36190268-4A9E-DCD3-8B57-E17ED16BC01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Profile for ĐOÀN CƠ KHÍ UTC2">
            <a:extLst>
              <a:ext uri="{FF2B5EF4-FFF2-40B4-BE49-F238E27FC236}">
                <a16:creationId xmlns:a16="http://schemas.microsoft.com/office/drawing/2014/main" id="{5EEF0F02-7913-4676-BF2E-FF205837A32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E4AD26FE-AC2B-9203-867A-54E1495B19DE}"/>
              </a:ext>
            </a:extLst>
          </p:cNvPr>
          <p:cNvPicPr>
            <a:picLocks noChangeAspect="1"/>
          </p:cNvPicPr>
          <p:nvPr/>
        </p:nvPicPr>
        <p:blipFill>
          <a:blip r:embed="rId6"/>
          <a:stretch>
            <a:fillRect/>
          </a:stretch>
        </p:blipFill>
        <p:spPr>
          <a:xfrm>
            <a:off x="-95250" y="943204"/>
            <a:ext cx="10077450" cy="5981979"/>
          </a:xfrm>
          <a:prstGeom prst="rect">
            <a:avLst/>
          </a:prstGeom>
        </p:spPr>
      </p:pic>
      <p:sp>
        <p:nvSpPr>
          <p:cNvPr id="10" name="Title 1">
            <a:extLst>
              <a:ext uri="{FF2B5EF4-FFF2-40B4-BE49-F238E27FC236}">
                <a16:creationId xmlns:a16="http://schemas.microsoft.com/office/drawing/2014/main" id="{CA4D82DB-AD0B-1C4B-DBE8-4D075F3CF198}"/>
              </a:ext>
            </a:extLst>
          </p:cNvPr>
          <p:cNvSpPr txBox="1">
            <a:spLocks/>
          </p:cNvSpPr>
          <p:nvPr/>
        </p:nvSpPr>
        <p:spPr>
          <a:xfrm>
            <a:off x="10172700" y="1611369"/>
            <a:ext cx="2019300" cy="36352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latin typeface="Times New Roman" panose="02020603050405020304" pitchFamily="18" charset="0"/>
                <a:cs typeface="Times New Roman" panose="02020603050405020304" pitchFamily="18" charset="0"/>
              </a:rPr>
              <a:t>Giao </a:t>
            </a:r>
            <a:r>
              <a:rPr lang="en-US" sz="2000" dirty="0" err="1">
                <a:latin typeface="Times New Roman" panose="02020603050405020304" pitchFamily="18" charset="0"/>
                <a:cs typeface="Times New Roman" panose="02020603050405020304" pitchFamily="18" charset="0"/>
              </a:rPr>
              <a:t>diện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nhận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dữ</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liệu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esp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gửi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lên</a:t>
            </a:r>
            <a:r>
              <a:rPr lang="en-US" sz="2000" dirty="0">
                <a:latin typeface="Times New Roman" panose="02020603050405020304" pitchFamily="18" charset="0"/>
                <a:cs typeface="Times New Roman" panose="02020603050405020304" pitchFamily="18" charset="0"/>
              </a:rPr>
              <a:t> Blockchain</a:t>
            </a:r>
          </a:p>
        </p:txBody>
      </p:sp>
    </p:spTree>
    <p:extLst>
      <p:ext uri="{BB962C8B-B14F-4D97-AF65-F5344CB8AC3E}">
        <p14:creationId xmlns:p14="http://schemas.microsoft.com/office/powerpoint/2010/main" val="907912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nền Màu xanh lá, 230000+ một hình ảnh nền của Màu xanh lá tải về miễn phí.">
            <a:extLst>
              <a:ext uri="{FF2B5EF4-FFF2-40B4-BE49-F238E27FC236}">
                <a16:creationId xmlns:a16="http://schemas.microsoft.com/office/drawing/2014/main" id="{AD1F9DC2-5F3D-46EF-16CD-B4D4015FD2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840EB09-C5D1-FF64-3675-C39E6E43B879}"/>
              </a:ext>
            </a:extLst>
          </p:cNvPr>
          <p:cNvSpPr>
            <a:spLocks noGrp="1"/>
          </p:cNvSpPr>
          <p:nvPr>
            <p:ph type="title"/>
          </p:nvPr>
        </p:nvSpPr>
        <p:spPr>
          <a:xfrm>
            <a:off x="5127393" y="268286"/>
            <a:ext cx="6124575" cy="825501"/>
          </a:xfrm>
        </p:spPr>
        <p:txBody>
          <a:bodyPr>
            <a:normAutofit/>
          </a:bodyPr>
          <a:lstStyle/>
          <a:p>
            <a:r>
              <a:rPr lang="en-US" sz="2800" b="1" dirty="0" err="1">
                <a:latin typeface="Times New Roman" panose="02020603050405020304" pitchFamily="18" charset="0"/>
                <a:cs typeface="Times New Roman" panose="02020603050405020304" pitchFamily="18" charset="0"/>
              </a:rPr>
              <a:t>Kết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quả</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thực</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hiện</a:t>
            </a:r>
            <a:endParaRPr lang="en-US"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EAF1F85-0B46-1007-AAF5-A7F96416E2E2}"/>
              </a:ext>
            </a:extLst>
          </p:cNvPr>
          <p:cNvSpPr>
            <a:spLocks noGrp="1"/>
          </p:cNvSpPr>
          <p:nvPr>
            <p:ph idx="1"/>
          </p:nvPr>
        </p:nvSpPr>
        <p:spPr>
          <a:xfrm>
            <a:off x="7439486" y="943204"/>
            <a:ext cx="4752514" cy="3128115"/>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Giám sát dữ liệu môi trường (nhiệt độ, độ ẩm, ánh sáng) ổn định.</a:t>
            </a:r>
            <a:endParaRPr lang="en-US" dirty="0">
              <a:latin typeface="Times New Roman" panose="02020603050405020304" pitchFamily="18" charset="0"/>
              <a:cs typeface="Times New Roman" panose="02020603050405020304" pitchFamily="18" charset="0"/>
            </a:endParaRPr>
          </a:p>
          <a:p>
            <a:pPr>
              <a:buFontTx/>
              <a:buChar char="-"/>
            </a:pPr>
            <a:r>
              <a:rPr lang="vi-VN" dirty="0">
                <a:latin typeface="Times New Roman" panose="02020603050405020304" pitchFamily="18" charset="0"/>
                <a:cs typeface="Times New Roman" panose="02020603050405020304" pitchFamily="18" charset="0"/>
              </a:rPr>
              <a:t>Điều khiển LED từ xa qua giao diện web thành công.</a:t>
            </a: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Dữ liệu được lưu trữ trên blockchain Holesky testnet.</a:t>
            </a:r>
          </a:p>
          <a:p>
            <a:pPr marL="0" indent="0">
              <a:buNone/>
            </a:pPr>
            <a:endParaRPr lang="en-US" dirty="0"/>
          </a:p>
        </p:txBody>
      </p:sp>
      <p:pic>
        <p:nvPicPr>
          <p:cNvPr id="4" name="Picture 4" descr="Profile for Trường Đại học Giao thông Vận tải - Phân hiệu tại TP.HCM - UTC2">
            <a:extLst>
              <a:ext uri="{FF2B5EF4-FFF2-40B4-BE49-F238E27FC236}">
                <a16:creationId xmlns:a16="http://schemas.microsoft.com/office/drawing/2014/main" id="{4B9BCCF9-7B36-29F5-6C3F-38A8F18BEBB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hông có mô tả ảnh.">
            <a:extLst>
              <a:ext uri="{FF2B5EF4-FFF2-40B4-BE49-F238E27FC236}">
                <a16:creationId xmlns:a16="http://schemas.microsoft.com/office/drawing/2014/main" id="{61FDB49B-8F80-5E28-DCD6-BF394E50BA4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Profile for ĐOÀN CƠ KHÍ UTC2">
            <a:extLst>
              <a:ext uri="{FF2B5EF4-FFF2-40B4-BE49-F238E27FC236}">
                <a16:creationId xmlns:a16="http://schemas.microsoft.com/office/drawing/2014/main" id="{D274AB64-A8A2-FFEA-46FD-CB407A9B36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EB18EA71-D4DA-6180-C242-C50B161F7D03}"/>
              </a:ext>
            </a:extLst>
          </p:cNvPr>
          <p:cNvPicPr>
            <a:picLocks noChangeAspect="1"/>
          </p:cNvPicPr>
          <p:nvPr/>
        </p:nvPicPr>
        <p:blipFill>
          <a:blip r:embed="rId6"/>
          <a:stretch>
            <a:fillRect/>
          </a:stretch>
        </p:blipFill>
        <p:spPr>
          <a:xfrm>
            <a:off x="0" y="1864920"/>
            <a:ext cx="7159366" cy="4993080"/>
          </a:xfrm>
          <a:prstGeom prst="rect">
            <a:avLst/>
          </a:prstGeom>
        </p:spPr>
      </p:pic>
      <p:pic>
        <p:nvPicPr>
          <p:cNvPr id="8" name="Picture 7">
            <a:extLst>
              <a:ext uri="{FF2B5EF4-FFF2-40B4-BE49-F238E27FC236}">
                <a16:creationId xmlns:a16="http://schemas.microsoft.com/office/drawing/2014/main" id="{FA8867C7-7788-CFC5-773F-2D08708D7190}"/>
              </a:ext>
            </a:extLst>
          </p:cNvPr>
          <p:cNvPicPr>
            <a:picLocks noChangeAspect="1"/>
          </p:cNvPicPr>
          <p:nvPr/>
        </p:nvPicPr>
        <p:blipFill>
          <a:blip r:embed="rId7"/>
          <a:stretch>
            <a:fillRect/>
          </a:stretch>
        </p:blipFill>
        <p:spPr>
          <a:xfrm>
            <a:off x="7159366" y="3900602"/>
            <a:ext cx="3680084" cy="3128115"/>
          </a:xfrm>
          <a:prstGeom prst="rect">
            <a:avLst/>
          </a:prstGeom>
        </p:spPr>
      </p:pic>
    </p:spTree>
    <p:extLst>
      <p:ext uri="{BB962C8B-B14F-4D97-AF65-F5344CB8AC3E}">
        <p14:creationId xmlns:p14="http://schemas.microsoft.com/office/powerpoint/2010/main" val="4136865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nền Màu xanh lá, 230000+ một hình ảnh nền của Màu xanh lá tải về miễn phí.">
            <a:extLst>
              <a:ext uri="{FF2B5EF4-FFF2-40B4-BE49-F238E27FC236}">
                <a16:creationId xmlns:a16="http://schemas.microsoft.com/office/drawing/2014/main" id="{2FD5F65D-79E4-F9AD-A63F-BB35310D9C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11">
            <a:extLst>
              <a:ext uri="{FF2B5EF4-FFF2-40B4-BE49-F238E27FC236}">
                <a16:creationId xmlns:a16="http://schemas.microsoft.com/office/drawing/2014/main" id="{06F16FAC-FB89-642E-6F23-446F4E67BEB6}"/>
              </a:ext>
            </a:extLst>
          </p:cNvPr>
          <p:cNvSpPr>
            <a:spLocks noGrp="1"/>
          </p:cNvSpPr>
          <p:nvPr>
            <p:ph idx="1"/>
          </p:nvPr>
        </p:nvSpPr>
        <p:spPr>
          <a:xfrm>
            <a:off x="4451412" y="1800224"/>
            <a:ext cx="7740588" cy="4351338"/>
          </a:xfrm>
        </p:spPr>
        <p:txBody>
          <a:bodyPr/>
          <a:lstStyle/>
          <a:p>
            <a:pPr>
              <a:buFontTx/>
              <a:buChar char="-"/>
            </a:pPr>
            <a:r>
              <a:rPr lang="vi-VN" dirty="0">
                <a:latin typeface="Times New Roman" panose="02020603050405020304" pitchFamily="18" charset="0"/>
                <a:cs typeface="Times New Roman" panose="02020603050405020304" pitchFamily="18" charset="0"/>
              </a:rPr>
              <a:t>Giám sát môi trường trong nhà kính hoặc trang trại.</a:t>
            </a:r>
            <a:endParaRPr lang="en-US" dirty="0">
              <a:latin typeface="Times New Roman" panose="02020603050405020304" pitchFamily="18" charset="0"/>
              <a:cs typeface="Times New Roman" panose="02020603050405020304" pitchFamily="18" charset="0"/>
            </a:endParaRPr>
          </a:p>
          <a:p>
            <a:pPr marL="0" indent="0">
              <a:buNone/>
            </a:pPr>
            <a:r>
              <a:rPr lang="vi-VN"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pPr>
              <a:buFontTx/>
              <a:buChar char="-"/>
            </a:pPr>
            <a:r>
              <a:rPr lang="vi-VN" dirty="0">
                <a:latin typeface="Times New Roman" panose="02020603050405020304" pitchFamily="18" charset="0"/>
                <a:cs typeface="Times New Roman" panose="02020603050405020304" pitchFamily="18" charset="0"/>
              </a:rPr>
              <a:t>Điều khiển thiết bị từ xa (tưới nước, chiếu sáng). </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a:t>
            </a:r>
            <a:r>
              <a:rPr lang="vi-VN" dirty="0">
                <a:latin typeface="Times New Roman" panose="02020603050405020304" pitchFamily="18" charset="0"/>
                <a:cs typeface="Times New Roman" panose="02020603050405020304" pitchFamily="18" charset="0"/>
              </a:rPr>
              <a:t>Truy xuất nguồn gốc dữ liệu qua blockchain. </a:t>
            </a:r>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13" name="Picture 4" descr="Profile for Trường Đại học Giao thông Vận tải - Phân hiệu tại TP.HCM - UTC2">
            <a:extLst>
              <a:ext uri="{FF2B5EF4-FFF2-40B4-BE49-F238E27FC236}">
                <a16:creationId xmlns:a16="http://schemas.microsoft.com/office/drawing/2014/main" id="{7ADD80F8-8A6E-41F9-4478-F35E1C0A84A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Không có mô tả ảnh.">
            <a:extLst>
              <a:ext uri="{FF2B5EF4-FFF2-40B4-BE49-F238E27FC236}">
                <a16:creationId xmlns:a16="http://schemas.microsoft.com/office/drawing/2014/main" id="{A2478AEB-DF29-0A61-16E2-2F08DF8A204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Profile for ĐOÀN CƠ KHÍ UTC2">
            <a:extLst>
              <a:ext uri="{FF2B5EF4-FFF2-40B4-BE49-F238E27FC236}">
                <a16:creationId xmlns:a16="http://schemas.microsoft.com/office/drawing/2014/main" id="{6FE636FB-657C-B489-C8A7-37CCA46035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4826A0A0-42B5-9498-C119-59084B37B19A}"/>
              </a:ext>
            </a:extLst>
          </p:cNvPr>
          <p:cNvSpPr txBox="1">
            <a:spLocks/>
          </p:cNvSpPr>
          <p:nvPr/>
        </p:nvSpPr>
        <p:spPr>
          <a:xfrm>
            <a:off x="5127393" y="268286"/>
            <a:ext cx="6124575" cy="82550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Times New Roman" panose="02020603050405020304" pitchFamily="18" charset="0"/>
                <a:cs typeface="Times New Roman" panose="02020603050405020304" pitchFamily="18" charset="0"/>
              </a:rPr>
              <a:t>Khả</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năng</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ứng</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dụng</a:t>
            </a:r>
            <a:endParaRPr lang="en-US" sz="2800" b="1" dirty="0">
              <a:latin typeface="Times New Roman" panose="02020603050405020304" pitchFamily="18" charset="0"/>
              <a:cs typeface="Times New Roman" panose="02020603050405020304" pitchFamily="18" charset="0"/>
            </a:endParaRPr>
          </a:p>
        </p:txBody>
      </p:sp>
      <p:pic>
        <p:nvPicPr>
          <p:cNvPr id="2050" name="Picture 2" descr="Dự án ứng dụng nhà kính thông minh giúp giảm - Advantech">
            <a:extLst>
              <a:ext uri="{FF2B5EF4-FFF2-40B4-BE49-F238E27FC236}">
                <a16:creationId xmlns:a16="http://schemas.microsoft.com/office/drawing/2014/main" id="{919C513D-36EE-5759-83F0-1650E3062F4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3577700"/>
            <a:ext cx="4451412" cy="328029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Nông nghiệp thông minh: Vai trò của các công cụ AI">
            <a:extLst>
              <a:ext uri="{FF2B5EF4-FFF2-40B4-BE49-F238E27FC236}">
                <a16:creationId xmlns:a16="http://schemas.microsoft.com/office/drawing/2014/main" id="{2ACDA74E-89A6-9A7E-9476-19329BF73EB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943204"/>
            <a:ext cx="4451412" cy="2736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8940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050"/>
                                        </p:tgtEl>
                                        <p:attrNameLst>
                                          <p:attrName>style.visibility</p:attrName>
                                        </p:attrNameLst>
                                      </p:cBhvr>
                                      <p:to>
                                        <p:strVal val="visible"/>
                                      </p:to>
                                    </p:set>
                                    <p:anim calcmode="lin" valueType="num">
                                      <p:cBhvr additive="base">
                                        <p:cTn id="11" dur="500" fill="hold"/>
                                        <p:tgtEl>
                                          <p:spTgt spid="2050"/>
                                        </p:tgtEl>
                                        <p:attrNameLst>
                                          <p:attrName>ppt_x</p:attrName>
                                        </p:attrNameLst>
                                      </p:cBhvr>
                                      <p:tavLst>
                                        <p:tav tm="0">
                                          <p:val>
                                            <p:strVal val="#ppt_x"/>
                                          </p:val>
                                        </p:tav>
                                        <p:tav tm="100000">
                                          <p:val>
                                            <p:strVal val="#ppt_x"/>
                                          </p:val>
                                        </p:tav>
                                      </p:tavLst>
                                    </p:anim>
                                    <p:anim calcmode="lin" valueType="num">
                                      <p:cBhvr additive="base">
                                        <p:cTn id="12"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xEl>
                                              <p:pRg st="0" end="0"/>
                                            </p:txEl>
                                          </p:spTgt>
                                        </p:tgtEl>
                                        <p:attrNameLst>
                                          <p:attrName>style.visibility</p:attrName>
                                        </p:attrNameLst>
                                      </p:cBhvr>
                                      <p:to>
                                        <p:strVal val="visible"/>
                                      </p:to>
                                    </p:set>
                                    <p:animEffect transition="in" filter="fade">
                                      <p:cBhvr>
                                        <p:cTn id="17" dur="500"/>
                                        <p:tgtEl>
                                          <p:spTgt spid="12">
                                            <p:txEl>
                                              <p:pRg st="0" end="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2">
                                            <p:txEl>
                                              <p:pRg st="1" end="1"/>
                                            </p:txEl>
                                          </p:spTgt>
                                        </p:tgtEl>
                                        <p:attrNameLst>
                                          <p:attrName>style.visibility</p:attrName>
                                        </p:attrNameLst>
                                      </p:cBhvr>
                                      <p:to>
                                        <p:strVal val="visible"/>
                                      </p:to>
                                    </p:set>
                                    <p:animEffect transition="in" filter="fade">
                                      <p:cBhvr>
                                        <p:cTn id="20" dur="500"/>
                                        <p:tgtEl>
                                          <p:spTgt spid="12">
                                            <p:txEl>
                                              <p:pRg st="1" end="1"/>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12">
                                            <p:txEl>
                                              <p:pRg st="2" end="2"/>
                                            </p:txEl>
                                          </p:spTgt>
                                        </p:tgtEl>
                                        <p:attrNameLst>
                                          <p:attrName>style.visibility</p:attrName>
                                        </p:attrNameLst>
                                      </p:cBhvr>
                                      <p:to>
                                        <p:strVal val="visible"/>
                                      </p:to>
                                    </p:set>
                                    <p:animEffect transition="in" filter="fade">
                                      <p:cBhvr>
                                        <p:cTn id="23" dur="500"/>
                                        <p:tgtEl>
                                          <p:spTgt spid="12">
                                            <p:txEl>
                                              <p:pRg st="2" end="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2">
                                            <p:txEl>
                                              <p:pRg st="4" end="4"/>
                                            </p:txEl>
                                          </p:spTgt>
                                        </p:tgtEl>
                                        <p:attrNameLst>
                                          <p:attrName>style.visibility</p:attrName>
                                        </p:attrNameLst>
                                      </p:cBhvr>
                                      <p:to>
                                        <p:strVal val="visible"/>
                                      </p:to>
                                    </p:set>
                                    <p:animEffect transition="in" filter="fade">
                                      <p:cBhvr>
                                        <p:cTn id="26"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nền Màu xanh lá, 230000+ một hình ảnh nền của Màu xanh lá tải về miễn phí.">
            <a:extLst>
              <a:ext uri="{FF2B5EF4-FFF2-40B4-BE49-F238E27FC236}">
                <a16:creationId xmlns:a16="http://schemas.microsoft.com/office/drawing/2014/main" id="{8AC9F618-BF30-4661-2546-4CCF524613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06F49C-154A-C5CB-BE7E-205D85D35515}"/>
              </a:ext>
            </a:extLst>
          </p:cNvPr>
          <p:cNvSpPr>
            <a:spLocks noGrp="1"/>
          </p:cNvSpPr>
          <p:nvPr>
            <p:ph type="title"/>
          </p:nvPr>
        </p:nvSpPr>
        <p:spPr>
          <a:xfrm>
            <a:off x="5241402" y="268285"/>
            <a:ext cx="8202227" cy="825501"/>
          </a:xfrm>
        </p:spPr>
        <p:txBody>
          <a:bodyPr>
            <a:normAutofit/>
          </a:bodyPr>
          <a:lstStyle/>
          <a:p>
            <a:r>
              <a:rPr lang="en-US" sz="2800" b="1" dirty="0" err="1">
                <a:latin typeface="Times New Roman" panose="02020603050405020304" pitchFamily="18" charset="0"/>
                <a:cs typeface="Times New Roman" panose="02020603050405020304" pitchFamily="18" charset="0"/>
              </a:rPr>
              <a:t>Kết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luận</a:t>
            </a:r>
            <a:endParaRPr lang="en-US" sz="2800" b="1" dirty="0">
              <a:latin typeface="Times New Roman" panose="02020603050405020304" pitchFamily="18" charset="0"/>
              <a:cs typeface="Times New Roman" panose="02020603050405020304" pitchFamily="18" charset="0"/>
            </a:endParaRPr>
          </a:p>
        </p:txBody>
      </p:sp>
      <p:pic>
        <p:nvPicPr>
          <p:cNvPr id="13" name="Picture 4" descr="Profile for Trường Đại học Giao thông Vận tải - Phân hiệu tại TP.HCM - UTC2">
            <a:extLst>
              <a:ext uri="{FF2B5EF4-FFF2-40B4-BE49-F238E27FC236}">
                <a16:creationId xmlns:a16="http://schemas.microsoft.com/office/drawing/2014/main" id="{7ADD80F8-8A6E-41F9-4478-F35E1C0A84A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Không có mô tả ảnh.">
            <a:extLst>
              <a:ext uri="{FF2B5EF4-FFF2-40B4-BE49-F238E27FC236}">
                <a16:creationId xmlns:a16="http://schemas.microsoft.com/office/drawing/2014/main" id="{A2478AEB-DF29-0A61-16E2-2F08DF8A204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Profile for ĐOÀN CƠ KHÍ UTC2">
            <a:extLst>
              <a:ext uri="{FF2B5EF4-FFF2-40B4-BE49-F238E27FC236}">
                <a16:creationId xmlns:a16="http://schemas.microsoft.com/office/drawing/2014/main" id="{6FE636FB-657C-B489-C8A7-37CCA46035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11">
            <a:extLst>
              <a:ext uri="{FF2B5EF4-FFF2-40B4-BE49-F238E27FC236}">
                <a16:creationId xmlns:a16="http://schemas.microsoft.com/office/drawing/2014/main" id="{D960ABE5-47F2-FDD9-C3C6-CF37D0885361}"/>
              </a:ext>
            </a:extLst>
          </p:cNvPr>
          <p:cNvSpPr>
            <a:spLocks noGrp="1"/>
          </p:cNvSpPr>
          <p:nvPr>
            <p:ph idx="1"/>
          </p:nvPr>
        </p:nvSpPr>
        <p:spPr>
          <a:xfrm>
            <a:off x="0" y="1800224"/>
            <a:ext cx="12192000" cy="4351338"/>
          </a:xfrm>
        </p:spPr>
        <p:txBody>
          <a:bodyPr>
            <a:normAutofit/>
          </a:bodyPr>
          <a:lstStyle/>
          <a:p>
            <a:pPr>
              <a:buFontTx/>
              <a:buChar char="-"/>
            </a:pPr>
            <a:r>
              <a:rPr lang="vi-VN" sz="2000" dirty="0">
                <a:latin typeface="Times New Roman" panose="02020603050405020304" pitchFamily="18" charset="0"/>
                <a:cs typeface="Times New Roman" panose="02020603050405020304" pitchFamily="18" charset="0"/>
              </a:rPr>
              <a:t>Dự án "Nông Nghiệp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Tính</a:t>
            </a:r>
            <a:r>
              <a:rPr lang="en-US" sz="2000" dirty="0">
                <a:latin typeface="Times New Roman" panose="02020603050405020304" pitchFamily="18" charset="0"/>
                <a:cs typeface="Times New Roman" panose="02020603050405020304" pitchFamily="18" charset="0"/>
              </a:rPr>
              <a:t> Minh </a:t>
            </a:r>
            <a:r>
              <a:rPr lang="en-US" sz="2000" dirty="0" err="1">
                <a:latin typeface="Times New Roman" panose="02020603050405020304" pitchFamily="18" charset="0"/>
                <a:cs typeface="Times New Roman" panose="02020603050405020304" pitchFamily="18" charset="0"/>
              </a:rPr>
              <a:t>Bạch</a:t>
            </a:r>
            <a:r>
              <a:rPr lang="vi-VN" sz="2000" dirty="0">
                <a:latin typeface="Times New Roman" panose="02020603050405020304" pitchFamily="18" charset="0"/>
                <a:cs typeface="Times New Roman" panose="02020603050405020304" pitchFamily="18" charset="0"/>
              </a:rPr>
              <a:t>" đã hoàn thành mục tiêu giám sát các thông số môi trường (nhiệt độ, độ ẩm, ánh sáng) và điều khiển thiết bị từ xa thông qua giao diện web. Hệ thống hoạt động ổn định, dữ liệu được hiển thị theo thời gian thực và lưu trữ trên blockchain Holesky testnet, đảm bảo tính minh bạch. Dự án có tiềm năng ứng dụng cao trong nông nghiệp hiện đại.</a:t>
            </a:r>
          </a:p>
          <a:p>
            <a:pPr>
              <a:buFontTx/>
              <a:buChar char="-"/>
            </a:pPr>
            <a:r>
              <a:rPr lang="vi-VN" sz="2000" dirty="0">
                <a:latin typeface="Times New Roman" panose="02020603050405020304" pitchFamily="18" charset="0"/>
                <a:cs typeface="Times New Roman" panose="02020603050405020304" pitchFamily="18" charset="0"/>
              </a:rPr>
              <a:t>Hướng phát triển trong tương lai:</a:t>
            </a:r>
          </a:p>
          <a:p>
            <a:pPr marL="0" indent="0">
              <a:buNone/>
            </a:pPr>
            <a:r>
              <a:rPr lang="en-US" sz="2000" dirty="0">
                <a:latin typeface="Times New Roman" panose="02020603050405020304" pitchFamily="18" charset="0"/>
                <a:cs typeface="Times New Roman" panose="02020603050405020304" pitchFamily="18" charset="0"/>
              </a:rPr>
              <a:t>	+ </a:t>
            </a:r>
            <a:r>
              <a:rPr lang="vi-VN" sz="2000" dirty="0">
                <a:latin typeface="Times New Roman" panose="02020603050405020304" pitchFamily="18" charset="0"/>
                <a:cs typeface="Times New Roman" panose="02020603050405020304" pitchFamily="18" charset="0"/>
              </a:rPr>
              <a:t> Thêm các cảm biến khác như pH đất, nồng độ CO2 để mở rộng khả năng giám sát.</a:t>
            </a:r>
          </a:p>
          <a:p>
            <a:pPr marL="0" indent="0">
              <a:buNone/>
            </a:pPr>
            <a:r>
              <a:rPr lang="en-US" sz="2000" dirty="0">
                <a:latin typeface="Times New Roman" panose="02020603050405020304" pitchFamily="18" charset="0"/>
                <a:cs typeface="Times New Roman" panose="02020603050405020304" pitchFamily="18" charset="0"/>
              </a:rPr>
              <a:t>	+ </a:t>
            </a:r>
            <a:r>
              <a:rPr lang="vi-VN" sz="2000" dirty="0">
                <a:latin typeface="Times New Roman" panose="02020603050405020304" pitchFamily="18" charset="0"/>
                <a:cs typeface="Times New Roman" panose="02020603050405020304" pitchFamily="18" charset="0"/>
              </a:rPr>
              <a:t>Mở rộng hệ thống để quản lý nhiều thiết bị hơn, phù hợp với các trang trại lớn.</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	+ …</a:t>
            </a:r>
            <a:endParaRPr lang="en-US" sz="2000" dirty="0"/>
          </a:p>
        </p:txBody>
      </p:sp>
    </p:spTree>
    <p:extLst>
      <p:ext uri="{BB962C8B-B14F-4D97-AF65-F5344CB8AC3E}">
        <p14:creationId xmlns:p14="http://schemas.microsoft.com/office/powerpoint/2010/main" val="18927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nền Màu xanh lá, 230000+ một hình ảnh nền của Màu xanh lá tải về miễn phí.">
            <a:extLst>
              <a:ext uri="{FF2B5EF4-FFF2-40B4-BE49-F238E27FC236}">
                <a16:creationId xmlns:a16="http://schemas.microsoft.com/office/drawing/2014/main" id="{5F1FBC4C-9EF3-4AF1-67FD-7600ED1371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5397"/>
            <a:ext cx="12192000" cy="688339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9647036-6DC5-E468-AC31-50474E27EC21}"/>
              </a:ext>
            </a:extLst>
          </p:cNvPr>
          <p:cNvSpPr>
            <a:spLocks noGrp="1"/>
          </p:cNvSpPr>
          <p:nvPr>
            <p:ph type="title"/>
          </p:nvPr>
        </p:nvSpPr>
        <p:spPr>
          <a:xfrm>
            <a:off x="838200" y="2766218"/>
            <a:ext cx="10515600" cy="1325563"/>
          </a:xfrm>
        </p:spPr>
        <p:txBody>
          <a:bodyPr/>
          <a:lstStyle/>
          <a:p>
            <a:pPr algn="ctr"/>
            <a:r>
              <a:rPr lang="en-US" b="1" dirty="0">
                <a:latin typeface="Times New Roman" panose="02020603050405020304" pitchFamily="18" charset="0"/>
                <a:cs typeface="Times New Roman" panose="02020603050405020304" pitchFamily="18" charset="0"/>
              </a:rPr>
              <a:t>Xin </a:t>
            </a:r>
            <a:r>
              <a:rPr lang="en-US" b="1" dirty="0" err="1">
                <a:latin typeface="Times New Roman" panose="02020603050405020304" pitchFamily="18" charset="0"/>
                <a:cs typeface="Times New Roman" panose="02020603050405020304" pitchFamily="18" charset="0"/>
              </a:rPr>
              <a:t>cảm</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ơn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thầy</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cô</a:t>
            </a:r>
            <a:r>
              <a:rPr lang="en-US" b="1" dirty="0">
                <a:latin typeface="Times New Roman" panose="02020603050405020304" pitchFamily="18" charset="0"/>
                <a:cs typeface="Times New Roman" panose="02020603050405020304" pitchFamily="18" charset="0"/>
              </a:rPr>
              <a:t> </a:t>
            </a:r>
            <a:br>
              <a:rPr lang="en-US" b="1" dirty="0">
                <a:latin typeface="Times New Roman" panose="02020603050405020304" pitchFamily="18" charset="0"/>
                <a:cs typeface="Times New Roman" panose="02020603050405020304" pitchFamily="18" charset="0"/>
              </a:rPr>
            </a:br>
            <a:r>
              <a:rPr lang="en-US" b="1" dirty="0" err="1">
                <a:latin typeface="Times New Roman" panose="02020603050405020304" pitchFamily="18" charset="0"/>
                <a:cs typeface="Times New Roman" panose="02020603050405020304" pitchFamily="18" charset="0"/>
              </a:rPr>
              <a:t>và</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các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bạn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đã</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lắng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nghe</a:t>
            </a:r>
            <a:r>
              <a:rPr lang="en-US"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290772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nền Màu xanh lá, 230000+ một hình ảnh nền của Màu xanh lá tải về miễn phí.">
            <a:extLst>
              <a:ext uri="{FF2B5EF4-FFF2-40B4-BE49-F238E27FC236}">
                <a16:creationId xmlns:a16="http://schemas.microsoft.com/office/drawing/2014/main" id="{1F10A6FD-C150-55E0-4233-C7B1AABFAE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72735E-8056-4DD3-58E6-D69A85C0C815}"/>
              </a:ext>
            </a:extLst>
          </p:cNvPr>
          <p:cNvSpPr>
            <a:spLocks noGrp="1"/>
          </p:cNvSpPr>
          <p:nvPr>
            <p:ph type="title"/>
          </p:nvPr>
        </p:nvSpPr>
        <p:spPr>
          <a:xfrm>
            <a:off x="6096000" y="365123"/>
            <a:ext cx="2990391" cy="578081"/>
          </a:xfrm>
        </p:spPr>
        <p:txBody>
          <a:bodyPr>
            <a:normAutofit/>
          </a:bodyPr>
          <a:lstStyle/>
          <a:p>
            <a:r>
              <a:rPr lang="en-US" sz="2800" b="1" dirty="0" err="1">
                <a:latin typeface="Times New Roman" panose="02020603050405020304" pitchFamily="18" charset="0"/>
                <a:cs typeface="Times New Roman" panose="02020603050405020304" pitchFamily="18" charset="0"/>
              </a:rPr>
              <a:t>Giới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thiệu</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dự</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án</a:t>
            </a:r>
            <a:endParaRPr lang="en-US"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ADD5B77-7011-0C6B-CDD8-7D36F5BDDD9B}"/>
              </a:ext>
            </a:extLst>
          </p:cNvPr>
          <p:cNvSpPr>
            <a:spLocks noGrp="1"/>
          </p:cNvSpPr>
          <p:nvPr>
            <p:ph idx="1"/>
          </p:nvPr>
        </p:nvSpPr>
        <p:spPr>
          <a:xfrm>
            <a:off x="5979339" y="1468755"/>
            <a:ext cx="4962525" cy="5233757"/>
          </a:xfrm>
        </p:spPr>
        <p:txBody>
          <a:bodyPr>
            <a:normAutofit/>
          </a:bodyPr>
          <a:lstStyle/>
          <a:p>
            <a:pPr>
              <a:buFontTx/>
              <a:buChar char="-"/>
            </a:pPr>
            <a:r>
              <a:rPr lang="vi-VN" sz="1800" dirty="0">
                <a:latin typeface="Times New Roman" panose="02020603050405020304" pitchFamily="18" charset="0"/>
                <a:cs typeface="Times New Roman" panose="02020603050405020304" pitchFamily="18" charset="0"/>
              </a:rPr>
              <a:t>Hệ thống IoT giám </a:t>
            </a:r>
            <a:r>
              <a:rPr lang="vi-VN" sz="1800">
                <a:latin typeface="Times New Roman" panose="02020603050405020304" pitchFamily="18" charset="0"/>
                <a:cs typeface="Times New Roman" panose="02020603050405020304" pitchFamily="18" charset="0"/>
              </a:rPr>
              <a:t>sát các </a:t>
            </a:r>
            <a:r>
              <a:rPr lang="vi-VN" sz="1800" dirty="0">
                <a:latin typeface="Times New Roman" panose="02020603050405020304" pitchFamily="18" charset="0"/>
                <a:cs typeface="Times New Roman" panose="02020603050405020304" pitchFamily="18" charset="0"/>
              </a:rPr>
              <a:t>thông số môi trường trong nông nghiệp (nhiệt độ, độ ẩm</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đất</a:t>
            </a:r>
            <a:r>
              <a:rPr lang="vi-VN" sz="1800" dirty="0">
                <a:latin typeface="Times New Roman" panose="02020603050405020304" pitchFamily="18" charset="0"/>
                <a:cs typeface="Times New Roman" panose="02020603050405020304" pitchFamily="18" charset="0"/>
              </a:rPr>
              <a:t>,</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không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khí</a:t>
            </a:r>
            <a:r>
              <a:rPr lang="en-US" sz="1800" dirty="0">
                <a:latin typeface="Times New Roman" panose="02020603050405020304" pitchFamily="18" charset="0"/>
                <a:cs typeface="Times New Roman" panose="02020603050405020304" pitchFamily="18" charset="0"/>
              </a:rPr>
              <a:t>,</a:t>
            </a:r>
            <a:r>
              <a:rPr lang="vi-VN" sz="1800" dirty="0">
                <a:latin typeface="Times New Roman" panose="02020603050405020304" pitchFamily="18" charset="0"/>
                <a:cs typeface="Times New Roman" panose="02020603050405020304" pitchFamily="18" charset="0"/>
              </a:rPr>
              <a:t> ánh sáng). </a:t>
            </a: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a:buFontTx/>
              <a:buChar char="-"/>
            </a:pPr>
            <a:r>
              <a:rPr lang="vi-VN" sz="1800" dirty="0">
                <a:latin typeface="Times New Roman" panose="02020603050405020304" pitchFamily="18" charset="0"/>
                <a:cs typeface="Times New Roman" panose="02020603050405020304" pitchFamily="18" charset="0"/>
              </a:rPr>
              <a:t>Lưu trữ dữ liệu trên blockchain để đảm bảo tính minh bạch. </a:t>
            </a: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a:buFontTx/>
              <a:buChar char="-"/>
            </a:pPr>
            <a:r>
              <a:rPr lang="vi-VN" sz="1800" dirty="0">
                <a:latin typeface="Times New Roman" panose="02020603050405020304" pitchFamily="18" charset="0"/>
                <a:cs typeface="Times New Roman" panose="02020603050405020304" pitchFamily="18" charset="0"/>
              </a:rPr>
              <a:t>Mục tiêu: Tăng hiệu quả trong nông nghiệp hiện đại.</a:t>
            </a:r>
            <a:endParaRPr lang="en-US" sz="1800" dirty="0">
              <a:latin typeface="Times New Roman" panose="02020603050405020304" pitchFamily="18" charset="0"/>
              <a:cs typeface="Times New Roman" panose="02020603050405020304" pitchFamily="18" charset="0"/>
            </a:endParaRPr>
          </a:p>
          <a:p>
            <a:pPr>
              <a:buFontTx/>
              <a:buChar char="-"/>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p:txBody>
      </p:sp>
      <p:pic>
        <p:nvPicPr>
          <p:cNvPr id="4" name="Picture 4" descr="Profile for Trường Đại học Giao thông Vận tải - Phân hiệu tại TP.HCM - UTC2">
            <a:extLst>
              <a:ext uri="{FF2B5EF4-FFF2-40B4-BE49-F238E27FC236}">
                <a16:creationId xmlns:a16="http://schemas.microsoft.com/office/drawing/2014/main" id="{FA89D639-3060-486C-AB68-1B745334AD5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hông có mô tả ảnh.">
            <a:extLst>
              <a:ext uri="{FF2B5EF4-FFF2-40B4-BE49-F238E27FC236}">
                <a16:creationId xmlns:a16="http://schemas.microsoft.com/office/drawing/2014/main" id="{BE8081B1-3B63-B00E-4C8F-6BEF57AF69A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Profile for ĐOÀN CƠ KHÍ UTC2">
            <a:extLst>
              <a:ext uri="{FF2B5EF4-FFF2-40B4-BE49-F238E27FC236}">
                <a16:creationId xmlns:a16="http://schemas.microsoft.com/office/drawing/2014/main" id="{8CFD48C1-8028-D54F-A2E2-8433DC1F8A0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69E17624-930A-3FA9-C3DE-3DA7344C4546}"/>
              </a:ext>
            </a:extLst>
          </p:cNvPr>
          <p:cNvPicPr>
            <a:picLocks noChangeAspect="1"/>
          </p:cNvPicPr>
          <p:nvPr/>
        </p:nvPicPr>
        <p:blipFill>
          <a:blip r:embed="rId6"/>
          <a:stretch>
            <a:fillRect/>
          </a:stretch>
        </p:blipFill>
        <p:spPr>
          <a:xfrm>
            <a:off x="0" y="2094279"/>
            <a:ext cx="4196085" cy="4763721"/>
          </a:xfrm>
          <a:prstGeom prst="rect">
            <a:avLst/>
          </a:prstGeom>
        </p:spPr>
      </p:pic>
    </p:spTree>
    <p:extLst>
      <p:ext uri="{BB962C8B-B14F-4D97-AF65-F5344CB8AC3E}">
        <p14:creationId xmlns:p14="http://schemas.microsoft.com/office/powerpoint/2010/main" val="822759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descr="nền Màu xanh lá, 230000+ một hình ảnh nền của Màu xanh lá tải về miễn phí.">
            <a:extLst>
              <a:ext uri="{FF2B5EF4-FFF2-40B4-BE49-F238E27FC236}">
                <a16:creationId xmlns:a16="http://schemas.microsoft.com/office/drawing/2014/main" id="{1BAC03B8-C2FB-9094-78A5-05731AF8C1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ow blockchain is helping e-commerce business protect data | Smart Insights">
            <a:extLst>
              <a:ext uri="{FF2B5EF4-FFF2-40B4-BE49-F238E27FC236}">
                <a16:creationId xmlns:a16="http://schemas.microsoft.com/office/drawing/2014/main" id="{01DA546C-1DFA-ECEA-C078-1FD409B91A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531" y="4086225"/>
            <a:ext cx="5051768" cy="279558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70731D7-5232-A642-6891-B21F9B5240A3}"/>
              </a:ext>
            </a:extLst>
          </p:cNvPr>
          <p:cNvSpPr>
            <a:spLocks noGrp="1"/>
          </p:cNvSpPr>
          <p:nvPr>
            <p:ph type="title"/>
          </p:nvPr>
        </p:nvSpPr>
        <p:spPr>
          <a:xfrm>
            <a:off x="4926602" y="302040"/>
            <a:ext cx="5829300" cy="540877"/>
          </a:xfrm>
        </p:spPr>
        <p:txBody>
          <a:bodyPr>
            <a:normAutofit/>
          </a:bodyPr>
          <a:lstStyle/>
          <a:p>
            <a:r>
              <a:rPr lang="en-US" sz="2800" b="1" dirty="0" err="1">
                <a:latin typeface="Times New Roman" panose="02020603050405020304" pitchFamily="18" charset="0"/>
                <a:cs typeface="Times New Roman" panose="02020603050405020304" pitchFamily="18" charset="0"/>
              </a:rPr>
              <a:t>Giới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thiệu</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về</a:t>
            </a:r>
            <a:r>
              <a:rPr lang="en-US" sz="2800" b="1" dirty="0">
                <a:latin typeface="Times New Roman" panose="02020603050405020304" pitchFamily="18" charset="0"/>
                <a:cs typeface="Times New Roman" panose="02020603050405020304" pitchFamily="18" charset="0"/>
              </a:rPr>
              <a:t> Blockchain</a:t>
            </a:r>
          </a:p>
        </p:txBody>
      </p:sp>
      <p:sp>
        <p:nvSpPr>
          <p:cNvPr id="3" name="Content Placeholder 2">
            <a:extLst>
              <a:ext uri="{FF2B5EF4-FFF2-40B4-BE49-F238E27FC236}">
                <a16:creationId xmlns:a16="http://schemas.microsoft.com/office/drawing/2014/main" id="{38303E6B-9F8F-E249-1F4D-A6271929093E}"/>
              </a:ext>
            </a:extLst>
          </p:cNvPr>
          <p:cNvSpPr>
            <a:spLocks noGrp="1"/>
          </p:cNvSpPr>
          <p:nvPr>
            <p:ph idx="1"/>
          </p:nvPr>
        </p:nvSpPr>
        <p:spPr>
          <a:xfrm>
            <a:off x="4856084" y="1234181"/>
            <a:ext cx="6497715" cy="5129213"/>
          </a:xfrm>
        </p:spPr>
        <p:txBody>
          <a:bodyPr>
            <a:normAutofit/>
          </a:bodyPr>
          <a:lstStyle/>
          <a:p>
            <a:pPr marL="0" indent="0">
              <a:buNone/>
            </a:pPr>
            <a:r>
              <a:rPr lang="vi-VN" sz="1800" dirty="0">
                <a:latin typeface="Times New Roman" panose="02020603050405020304" pitchFamily="18" charset="0"/>
                <a:cs typeface="Times New Roman" panose="02020603050405020304" pitchFamily="18" charset="0"/>
              </a:rPr>
              <a:t>- Blockchain là gì?</a:t>
            </a:r>
          </a:p>
          <a:p>
            <a:pPr marL="0" indent="0">
              <a:buNone/>
            </a:pPr>
            <a:r>
              <a:rPr lang="en-US" sz="1800" dirty="0">
                <a:latin typeface="Times New Roman" panose="02020603050405020304" pitchFamily="18" charset="0"/>
                <a:cs typeface="Times New Roman" panose="02020603050405020304" pitchFamily="18" charset="0"/>
              </a:rPr>
              <a:t>	+ </a:t>
            </a:r>
            <a:r>
              <a:rPr lang="vi-VN" sz="1800" dirty="0">
                <a:latin typeface="Times New Roman" panose="02020603050405020304" pitchFamily="18" charset="0"/>
                <a:cs typeface="Times New Roman" panose="02020603050405020304" pitchFamily="18" charset="0"/>
              </a:rPr>
              <a:t>Công nghệ sổ cái phân tán, lưu trữ dữ liệu minh bạch và </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không thể thay đổi.</a:t>
            </a:r>
          </a:p>
          <a:p>
            <a:pPr marL="0" indent="0">
              <a:buNone/>
            </a:pPr>
            <a:r>
              <a:rPr lang="vi-VN" sz="1800" dirty="0">
                <a:latin typeface="Times New Roman" panose="02020603050405020304" pitchFamily="18" charset="0"/>
                <a:cs typeface="Times New Roman" panose="02020603050405020304" pitchFamily="18" charset="0"/>
              </a:rPr>
              <a:t>- Vai trò trong dự án:</a:t>
            </a:r>
          </a:p>
          <a:p>
            <a:pPr marL="0" indent="0">
              <a:buNone/>
            </a:pPr>
            <a:r>
              <a:rPr lang="en-US" sz="1800" dirty="0">
                <a:latin typeface="Times New Roman" panose="02020603050405020304" pitchFamily="18" charset="0"/>
                <a:cs typeface="Times New Roman" panose="02020603050405020304" pitchFamily="18" charset="0"/>
              </a:rPr>
              <a:t>	+ </a:t>
            </a:r>
            <a:r>
              <a:rPr lang="vi-VN" sz="1800" dirty="0">
                <a:latin typeface="Times New Roman" panose="02020603050405020304" pitchFamily="18" charset="0"/>
                <a:cs typeface="Times New Roman" panose="02020603050405020304" pitchFamily="18" charset="0"/>
              </a:rPr>
              <a:t>Lưu trữ dữ liệu cảm biến (nhiệt độ, độ ẩm, ánh sáng) </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trên blockchain Holesky testnet.</a:t>
            </a:r>
          </a:p>
          <a:p>
            <a:pPr marL="0" indent="0">
              <a:buNone/>
            </a:pPr>
            <a:r>
              <a:rPr lang="en-US" sz="1800" dirty="0">
                <a:latin typeface="Times New Roman" panose="02020603050405020304" pitchFamily="18" charset="0"/>
                <a:cs typeface="Times New Roman" panose="02020603050405020304" pitchFamily="18" charset="0"/>
              </a:rPr>
              <a:t>	+ </a:t>
            </a:r>
            <a:r>
              <a:rPr lang="vi-VN" sz="1800" dirty="0">
                <a:latin typeface="Times New Roman" panose="02020603050405020304" pitchFamily="18" charset="0"/>
                <a:cs typeface="Times New Roman" panose="02020603050405020304" pitchFamily="18" charset="0"/>
              </a:rPr>
              <a:t> Đảm bảo tính minh bạch và bảo mật, phù hợp cho truy </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xuất nguồn gốc.</a:t>
            </a:r>
          </a:p>
          <a:p>
            <a:pPr marL="0" indent="0">
              <a:buNone/>
            </a:pPr>
            <a:r>
              <a:rPr lang="vi-VN" sz="1800" dirty="0">
                <a:latin typeface="Times New Roman" panose="02020603050405020304" pitchFamily="18" charset="0"/>
                <a:cs typeface="Times New Roman" panose="02020603050405020304" pitchFamily="18" charset="0"/>
              </a:rPr>
              <a:t>- Lý do chọn Holesky testnet:</a:t>
            </a:r>
          </a:p>
          <a:p>
            <a:pPr marL="0" indent="0">
              <a:buNone/>
            </a:pPr>
            <a:r>
              <a:rPr lang="en-US" sz="1800" dirty="0">
                <a:latin typeface="Times New Roman" panose="02020603050405020304" pitchFamily="18" charset="0"/>
                <a:cs typeface="Times New Roman" panose="02020603050405020304" pitchFamily="18" charset="0"/>
              </a:rPr>
              <a:t>	+ </a:t>
            </a:r>
            <a:r>
              <a:rPr lang="vi-VN" sz="1800" dirty="0">
                <a:latin typeface="Times New Roman" panose="02020603050405020304" pitchFamily="18" charset="0"/>
                <a:cs typeface="Times New Roman" panose="02020603050405020304" pitchFamily="18" charset="0"/>
              </a:rPr>
              <a:t>Mạng thử nghiệm của Ethereum, miễn phí và dễ triển </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khai.</a:t>
            </a:r>
          </a:p>
          <a:p>
            <a:pPr marL="0" indent="0">
              <a:buNone/>
            </a:pP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 Phù hợp cho việc phát triển và thử nghiệm.</a:t>
            </a:r>
            <a:endParaRPr lang="en-US" sz="1800" dirty="0">
              <a:latin typeface="Times New Roman" panose="02020603050405020304" pitchFamily="18" charset="0"/>
              <a:cs typeface="Times New Roman" panose="02020603050405020304" pitchFamily="18" charset="0"/>
            </a:endParaRPr>
          </a:p>
          <a:p>
            <a:pPr marL="0" indent="0">
              <a:buNone/>
            </a:pPr>
            <a:r>
              <a:rPr lang="en-US" sz="1800" b="1" dirty="0">
                <a:latin typeface="Times New Roman" panose="02020603050405020304" pitchFamily="18" charset="0"/>
                <a:cs typeface="Times New Roman" panose="02020603050405020304" pitchFamily="18" charset="0"/>
              </a:rPr>
              <a:t>     * </a:t>
            </a:r>
            <a:r>
              <a:rPr lang="en-US" sz="1800" b="1" dirty="0" err="1">
                <a:latin typeface="Times New Roman" panose="02020603050405020304" pitchFamily="18" charset="0"/>
                <a:cs typeface="Times New Roman" panose="02020603050405020304" pitchFamily="18" charset="0"/>
              </a:rPr>
              <a:t>Tại</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sao</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nông</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hiện</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đại</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cần</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áp</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dụng</a:t>
            </a:r>
            <a:r>
              <a:rPr lang="en-US" sz="1800" b="1" dirty="0">
                <a:latin typeface="Times New Roman" panose="02020603050405020304" pitchFamily="18" charset="0"/>
                <a:cs typeface="Times New Roman" panose="02020603050405020304" pitchFamily="18" charset="0"/>
              </a:rPr>
              <a:t> blockchain ?</a:t>
            </a:r>
            <a:endParaRPr lang="vi-VN" sz="1800" b="1" dirty="0">
              <a:latin typeface="Times New Roman" panose="02020603050405020304" pitchFamily="18" charset="0"/>
              <a:cs typeface="Times New Roman" panose="02020603050405020304" pitchFamily="18" charset="0"/>
            </a:endParaRPr>
          </a:p>
          <a:p>
            <a:pPr marL="0" indent="0">
              <a:buNone/>
            </a:pPr>
            <a:endParaRPr lang="vi-VN" dirty="0"/>
          </a:p>
        </p:txBody>
      </p:sp>
      <p:pic>
        <p:nvPicPr>
          <p:cNvPr id="1026" name="Picture 2" descr="Holesky Testnet ETH - Giá Siêu rẻ 2k - Tạp hóa MMO">
            <a:extLst>
              <a:ext uri="{FF2B5EF4-FFF2-40B4-BE49-F238E27FC236}">
                <a16:creationId xmlns:a16="http://schemas.microsoft.com/office/drawing/2014/main" id="{7AC2BC76-B198-2F79-68A3-CBC3E58748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7961" y="1381125"/>
            <a:ext cx="3181350" cy="27051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Profile for Trường Đại học Giao thông Vận tải - Phân hiệu tại TP.HCM - UTC2">
            <a:extLst>
              <a:ext uri="{FF2B5EF4-FFF2-40B4-BE49-F238E27FC236}">
                <a16:creationId xmlns:a16="http://schemas.microsoft.com/office/drawing/2014/main" id="{C812CB99-B1C2-D0BA-4AE5-AC96C0A95238}"/>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hông có mô tả ảnh.">
            <a:extLst>
              <a:ext uri="{FF2B5EF4-FFF2-40B4-BE49-F238E27FC236}">
                <a16:creationId xmlns:a16="http://schemas.microsoft.com/office/drawing/2014/main" id="{8CD3A7F0-DECB-3455-11BB-64B2C9117751}"/>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Profile for ĐOÀN CƠ KHÍ UTC2">
            <a:extLst>
              <a:ext uri="{FF2B5EF4-FFF2-40B4-BE49-F238E27FC236}">
                <a16:creationId xmlns:a16="http://schemas.microsoft.com/office/drawing/2014/main" id="{9C7CC5F6-99D7-F1C7-53B5-7E2E652E4EF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3132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500"/>
                                        <p:tgtEl>
                                          <p:spTgt spid="3">
                                            <p:txEl>
                                              <p:pRg st="6" end="6"/>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nền Màu xanh lá, 230000+ một hình ảnh nền của Màu xanh lá tải về miễn phí.">
            <a:extLst>
              <a:ext uri="{FF2B5EF4-FFF2-40B4-BE49-F238E27FC236}">
                <a16:creationId xmlns:a16="http://schemas.microsoft.com/office/drawing/2014/main" id="{73E81116-CD10-59F2-BF3B-0CA7439A29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B08BEA5-A89C-CC8E-23B9-2F1B34B85CE8}"/>
              </a:ext>
            </a:extLst>
          </p:cNvPr>
          <p:cNvSpPr>
            <a:spLocks noGrp="1"/>
          </p:cNvSpPr>
          <p:nvPr>
            <p:ph type="title"/>
          </p:nvPr>
        </p:nvSpPr>
        <p:spPr>
          <a:xfrm>
            <a:off x="6096000" y="332984"/>
            <a:ext cx="6024239" cy="563332"/>
          </a:xfrm>
        </p:spPr>
        <p:txBody>
          <a:bodyPr>
            <a:normAutofit/>
          </a:bodyPr>
          <a:lstStyle/>
          <a:p>
            <a:r>
              <a:rPr lang="en-US" sz="2800" b="1" dirty="0">
                <a:latin typeface="Times New Roman" panose="02020603050405020304" pitchFamily="18" charset="0"/>
                <a:cs typeface="Times New Roman" panose="02020603050405020304" pitchFamily="18" charset="0"/>
              </a:rPr>
              <a:t>Ý </a:t>
            </a:r>
            <a:r>
              <a:rPr lang="en-US" sz="2800" b="1" dirty="0" err="1">
                <a:latin typeface="Times New Roman" panose="02020603050405020304" pitchFamily="18" charset="0"/>
                <a:cs typeface="Times New Roman" panose="02020603050405020304" pitchFamily="18" charset="0"/>
              </a:rPr>
              <a:t>tưởng</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thực</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hiện</a:t>
            </a:r>
            <a:endParaRPr lang="en-US"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DB25E2E-4FE2-D3E5-4D77-7F021D5BE9C8}"/>
              </a:ext>
            </a:extLst>
          </p:cNvPr>
          <p:cNvSpPr>
            <a:spLocks noGrp="1"/>
          </p:cNvSpPr>
          <p:nvPr>
            <p:ph idx="1"/>
          </p:nvPr>
        </p:nvSpPr>
        <p:spPr>
          <a:xfrm>
            <a:off x="6096000" y="1168677"/>
            <a:ext cx="5172075" cy="4351338"/>
          </a:xfrm>
        </p:spPr>
        <p:txBody>
          <a:bodyPr>
            <a:normAutofit/>
          </a:bodyPr>
          <a:lstStyle/>
          <a:p>
            <a:pPr marL="0" indent="0">
              <a:buNone/>
            </a:pPr>
            <a:r>
              <a:rPr lang="vi-VN" sz="1800" dirty="0">
                <a:latin typeface="Times New Roman" panose="02020603050405020304" pitchFamily="18" charset="0"/>
                <a:cs typeface="Times New Roman" panose="02020603050405020304" pitchFamily="18" charset="0"/>
              </a:rPr>
              <a:t>Ứng dụng công nghệ IoT và blockchain trong nông nghiệp.</a:t>
            </a:r>
            <a:endParaRPr lang="en-US" sz="1800" dirty="0">
              <a:latin typeface="Times New Roman" panose="02020603050405020304" pitchFamily="18" charset="0"/>
              <a:cs typeface="Times New Roman" panose="02020603050405020304" pitchFamily="18" charset="0"/>
            </a:endParaRPr>
          </a:p>
          <a:p>
            <a:pPr marL="0" indent="0">
              <a:buNone/>
            </a:pPr>
            <a:endParaRPr lang="vi-VN" sz="1800" dirty="0">
              <a:latin typeface="Times New Roman" panose="02020603050405020304" pitchFamily="18" charset="0"/>
              <a:cs typeface="Times New Roman" panose="02020603050405020304" pitchFamily="18" charset="0"/>
            </a:endParaRPr>
          </a:p>
          <a:p>
            <a:pPr>
              <a:buFontTx/>
              <a:buChar char="-"/>
            </a:pPr>
            <a:r>
              <a:rPr lang="vi-VN" sz="1800" dirty="0">
                <a:latin typeface="Times New Roman" panose="02020603050405020304" pitchFamily="18" charset="0"/>
                <a:cs typeface="Times New Roman" panose="02020603050405020304" pitchFamily="18" charset="0"/>
              </a:rPr>
              <a:t>Ý tưởng 1: Sử dụng ESP32 để thu thập dữ liệu từ cảm biến.</a:t>
            </a:r>
            <a:endParaRPr lang="en-US" sz="1800" dirty="0">
              <a:latin typeface="Times New Roman" panose="02020603050405020304" pitchFamily="18" charset="0"/>
              <a:cs typeface="Times New Roman" panose="02020603050405020304" pitchFamily="18" charset="0"/>
            </a:endParaRPr>
          </a:p>
          <a:p>
            <a:pPr marL="0" indent="0">
              <a:buNone/>
            </a:pPr>
            <a:endParaRPr lang="vi-VN" sz="1800" dirty="0">
              <a:latin typeface="Times New Roman" panose="02020603050405020304" pitchFamily="18" charset="0"/>
              <a:cs typeface="Times New Roman" panose="02020603050405020304" pitchFamily="18" charset="0"/>
            </a:endParaRPr>
          </a:p>
          <a:p>
            <a:pPr>
              <a:buFontTx/>
              <a:buChar char="-"/>
            </a:pPr>
            <a:r>
              <a:rPr lang="vi-VN" sz="1800" dirty="0">
                <a:latin typeface="Times New Roman" panose="02020603050405020304" pitchFamily="18" charset="0"/>
                <a:cs typeface="Times New Roman" panose="02020603050405020304" pitchFamily="18" charset="0"/>
              </a:rPr>
              <a:t>Ý tưởng 2: Hiển thị dữ liệu và điều khiển thiết bị qua giao diện web.</a:t>
            </a:r>
            <a:endParaRPr lang="en-US" sz="1800" dirty="0">
              <a:latin typeface="Times New Roman" panose="02020603050405020304" pitchFamily="18" charset="0"/>
              <a:cs typeface="Times New Roman" panose="02020603050405020304" pitchFamily="18" charset="0"/>
            </a:endParaRPr>
          </a:p>
          <a:p>
            <a:pPr marL="0" indent="0">
              <a:buNone/>
            </a:pPr>
            <a:endParaRPr lang="vi-VN" sz="1800" dirty="0">
              <a:latin typeface="Times New Roman" panose="02020603050405020304" pitchFamily="18" charset="0"/>
              <a:cs typeface="Times New Roman" panose="02020603050405020304" pitchFamily="18" charset="0"/>
            </a:endParaRPr>
          </a:p>
          <a:p>
            <a:pPr marL="0" indent="0">
              <a:buNone/>
            </a:pPr>
            <a:r>
              <a:rPr lang="vi-VN" sz="1800" dirty="0">
                <a:latin typeface="Times New Roman" panose="02020603050405020304" pitchFamily="18" charset="0"/>
                <a:cs typeface="Times New Roman" panose="02020603050405020304" pitchFamily="18" charset="0"/>
              </a:rPr>
              <a:t>- Ý tưởng 3: Lưu trữ dữ liệu trên blockchain Holesky testnet.</a:t>
            </a:r>
            <a:endParaRPr lang="en-US" sz="1800" dirty="0">
              <a:latin typeface="Times New Roman" panose="02020603050405020304" pitchFamily="18" charset="0"/>
              <a:cs typeface="Times New Roman" panose="02020603050405020304" pitchFamily="18" charset="0"/>
            </a:endParaRPr>
          </a:p>
        </p:txBody>
      </p:sp>
      <p:pic>
        <p:nvPicPr>
          <p:cNvPr id="4" name="Picture 4" descr="Profile for Trường Đại học Giao thông Vận tải - Phân hiệu tại TP.HCM - UTC2">
            <a:extLst>
              <a:ext uri="{FF2B5EF4-FFF2-40B4-BE49-F238E27FC236}">
                <a16:creationId xmlns:a16="http://schemas.microsoft.com/office/drawing/2014/main" id="{78B77D25-C288-6309-6A02-5D07B182156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hông có mô tả ảnh.">
            <a:extLst>
              <a:ext uri="{FF2B5EF4-FFF2-40B4-BE49-F238E27FC236}">
                <a16:creationId xmlns:a16="http://schemas.microsoft.com/office/drawing/2014/main" id="{FABA2095-C119-5607-A0CE-291CF72E0A5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Profile for ĐOÀN CƠ KHÍ UTC2">
            <a:extLst>
              <a:ext uri="{FF2B5EF4-FFF2-40B4-BE49-F238E27FC236}">
                <a16:creationId xmlns:a16="http://schemas.microsoft.com/office/drawing/2014/main" id="{B7AC5FD1-52B4-FE99-0E30-9D15A7DA9C7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pic>
        <p:nvPicPr>
          <p:cNvPr id="13" name="Content Placeholder 5" descr="A circuit board with a logo and glowing lights&#10;&#10;Description automatically generated with medium confidence">
            <a:extLst>
              <a:ext uri="{FF2B5EF4-FFF2-40B4-BE49-F238E27FC236}">
                <a16:creationId xmlns:a16="http://schemas.microsoft.com/office/drawing/2014/main" id="{8D2CE69E-9B5A-8660-9899-364AD63DFD6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 y="2388957"/>
            <a:ext cx="4598634" cy="4351338"/>
          </a:xfrm>
          <a:prstGeom prst="rect">
            <a:avLst/>
          </a:prstGeom>
        </p:spPr>
      </p:pic>
    </p:spTree>
    <p:extLst>
      <p:ext uri="{BB962C8B-B14F-4D97-AF65-F5344CB8AC3E}">
        <p14:creationId xmlns:p14="http://schemas.microsoft.com/office/powerpoint/2010/main" val="3654501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descr="nền Màu xanh lá, 230000+ một hình ảnh nền của Màu xanh lá tải về miễn phí.">
            <a:extLst>
              <a:ext uri="{FF2B5EF4-FFF2-40B4-BE49-F238E27FC236}">
                <a16:creationId xmlns:a16="http://schemas.microsoft.com/office/drawing/2014/main" id="{516D582D-7BC9-6561-0C37-1E5D76C84E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6D8CB12-A6C8-0F22-BB85-667CA85C1536}"/>
              </a:ext>
            </a:extLst>
          </p:cNvPr>
          <p:cNvSpPr>
            <a:spLocks noGrp="1"/>
          </p:cNvSpPr>
          <p:nvPr>
            <p:ph type="title"/>
          </p:nvPr>
        </p:nvSpPr>
        <p:spPr>
          <a:xfrm>
            <a:off x="6096000" y="381689"/>
            <a:ext cx="3454400" cy="662782"/>
          </a:xfrm>
        </p:spPr>
        <p:txBody>
          <a:bodyPr>
            <a:normAutofit/>
          </a:bodyPr>
          <a:lstStyle/>
          <a:p>
            <a:r>
              <a:rPr lang="en-US" sz="2800" b="1" dirty="0" err="1">
                <a:latin typeface="Times New Roman" panose="02020603050405020304" pitchFamily="18" charset="0"/>
                <a:cs typeface="Times New Roman" panose="02020603050405020304" pitchFamily="18" charset="0"/>
              </a:rPr>
              <a:t>Mục</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tiêu</a:t>
            </a:r>
            <a:endParaRPr lang="en-US"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3B6F9DB-66B2-17FD-2628-C53AE397D31A}"/>
              </a:ext>
            </a:extLst>
          </p:cNvPr>
          <p:cNvSpPr>
            <a:spLocks noGrp="1"/>
          </p:cNvSpPr>
          <p:nvPr>
            <p:ph idx="1"/>
          </p:nvPr>
        </p:nvSpPr>
        <p:spPr>
          <a:xfrm>
            <a:off x="6096000" y="1825625"/>
            <a:ext cx="5257800" cy="4351338"/>
          </a:xfrm>
        </p:spPr>
        <p:txBody>
          <a:bodyPr/>
          <a:lstStyle/>
          <a:p>
            <a:pPr marL="0" indent="0">
              <a:buNone/>
            </a:pPr>
            <a:r>
              <a:rPr lang="en-US" sz="2000" dirty="0">
                <a:latin typeface="Times New Roman" panose="02020603050405020304" pitchFamily="18" charset="0"/>
                <a:cs typeface="Times New Roman" panose="02020603050405020304" pitchFamily="18" charset="0"/>
              </a:rPr>
              <a:t>- </a:t>
            </a:r>
            <a:r>
              <a:rPr lang="vi-VN" sz="2000" dirty="0">
                <a:latin typeface="Times New Roman" panose="02020603050405020304" pitchFamily="18" charset="0"/>
                <a:cs typeface="Times New Roman" panose="02020603050405020304" pitchFamily="18" charset="0"/>
              </a:rPr>
              <a:t>Mục tiêu 1: Giám sát các thông số môi trường (nhiệt độ, độ ẩm, ánh sáng). </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 </a:t>
            </a:r>
            <a:r>
              <a:rPr lang="vi-VN" sz="2000" dirty="0">
                <a:latin typeface="Times New Roman" panose="02020603050405020304" pitchFamily="18" charset="0"/>
                <a:cs typeface="Times New Roman" panose="02020603050405020304" pitchFamily="18" charset="0"/>
              </a:rPr>
              <a:t>Mục tiêu 2: Điều khiển thiết bị từ xa qua giao diện web. </a:t>
            </a:r>
            <a:endParaRPr lang="en-US" sz="2000" dirty="0">
              <a:latin typeface="Times New Roman" panose="02020603050405020304" pitchFamily="18" charset="0"/>
              <a:cs typeface="Times New Roman" panose="02020603050405020304" pitchFamily="18" charset="0"/>
            </a:endParaRPr>
          </a:p>
          <a:p>
            <a:pPr marL="0" indent="0">
              <a:buNone/>
            </a:pPr>
            <a:r>
              <a:rPr lang="vi-VN" sz="2000" dirty="0">
                <a:latin typeface="Times New Roman" panose="02020603050405020304" pitchFamily="18" charset="0"/>
                <a:cs typeface="Times New Roman" panose="02020603050405020304" pitchFamily="18" charset="0"/>
              </a:rPr>
              <a:t>- Mục tiêu 3: Đảm bảo tính minh bạch của dữ liệu bằng blockchain.</a:t>
            </a:r>
          </a:p>
          <a:p>
            <a:endParaRPr lang="en-US" dirty="0"/>
          </a:p>
        </p:txBody>
      </p:sp>
      <p:pic>
        <p:nvPicPr>
          <p:cNvPr id="4" name="Picture 4" descr="Profile for Trường Đại học Giao thông Vận tải - Phân hiệu tại TP.HCM - UTC2">
            <a:extLst>
              <a:ext uri="{FF2B5EF4-FFF2-40B4-BE49-F238E27FC236}">
                <a16:creationId xmlns:a16="http://schemas.microsoft.com/office/drawing/2014/main" id="{05C5A94E-F896-C759-787D-F5E9B636F71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hông có mô tả ảnh.">
            <a:extLst>
              <a:ext uri="{FF2B5EF4-FFF2-40B4-BE49-F238E27FC236}">
                <a16:creationId xmlns:a16="http://schemas.microsoft.com/office/drawing/2014/main" id="{C2C44E80-3F65-834E-14FA-A47CCB17143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Profile for ĐOÀN CƠ KHÍ UTC2">
            <a:extLst>
              <a:ext uri="{FF2B5EF4-FFF2-40B4-BE49-F238E27FC236}">
                <a16:creationId xmlns:a16="http://schemas.microsoft.com/office/drawing/2014/main" id="{CADBCAEA-D391-76DE-FD1C-9CE00C035A8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pic>
        <p:nvPicPr>
          <p:cNvPr id="7" name="Content Placeholder 9">
            <a:extLst>
              <a:ext uri="{FF2B5EF4-FFF2-40B4-BE49-F238E27FC236}">
                <a16:creationId xmlns:a16="http://schemas.microsoft.com/office/drawing/2014/main" id="{87C386F7-B95B-65D6-5BD2-3D6DB361217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442" y="1825625"/>
            <a:ext cx="4913915" cy="5032375"/>
          </a:xfrm>
          <a:prstGeom prst="rect">
            <a:avLst/>
          </a:prstGeom>
        </p:spPr>
      </p:pic>
    </p:spTree>
    <p:extLst>
      <p:ext uri="{BB962C8B-B14F-4D97-AF65-F5344CB8AC3E}">
        <p14:creationId xmlns:p14="http://schemas.microsoft.com/office/powerpoint/2010/main" val="1276289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2" descr="nền Màu xanh lá, 230000+ một hình ảnh nền của Màu xanh lá tải về miễn phí.">
            <a:extLst>
              <a:ext uri="{FF2B5EF4-FFF2-40B4-BE49-F238E27FC236}">
                <a16:creationId xmlns:a16="http://schemas.microsoft.com/office/drawing/2014/main" id="{5F201A4A-2255-7B15-A5C7-5914AF7EFB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DD78FF-522E-377B-8023-9CA3DA248672}"/>
              </a:ext>
            </a:extLst>
          </p:cNvPr>
          <p:cNvSpPr>
            <a:spLocks noGrp="1"/>
          </p:cNvSpPr>
          <p:nvPr>
            <p:ph type="title"/>
          </p:nvPr>
        </p:nvSpPr>
        <p:spPr>
          <a:xfrm>
            <a:off x="4314551" y="183173"/>
            <a:ext cx="7820025" cy="1144079"/>
          </a:xfrm>
        </p:spPr>
        <p:txBody>
          <a:bodyPr>
            <a:normAutofit/>
          </a:bodyPr>
          <a:lstStyle/>
          <a:p>
            <a:r>
              <a:rPr lang="en-US" sz="2800" b="1" dirty="0" err="1">
                <a:latin typeface="Times New Roman" panose="02020603050405020304" pitchFamily="18" charset="0"/>
                <a:cs typeface="Times New Roman" panose="02020603050405020304" pitchFamily="18" charset="0"/>
              </a:rPr>
              <a:t>Triển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khai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hệ</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thống</a:t>
            </a:r>
            <a:r>
              <a:rPr lang="en-US" sz="2800" b="1" dirty="0">
                <a:latin typeface="Times New Roman" panose="02020603050405020304" pitchFamily="18" charset="0"/>
                <a:cs typeface="Times New Roman" panose="02020603050405020304" pitchFamily="18" charset="0"/>
              </a:rPr>
              <a:t> - </a:t>
            </a:r>
            <a:r>
              <a:rPr lang="en-US" sz="2800" b="1" dirty="0" err="1">
                <a:latin typeface="Times New Roman" panose="02020603050405020304" pitchFamily="18" charset="0"/>
                <a:cs typeface="Times New Roman" panose="02020603050405020304" pitchFamily="18" charset="0"/>
              </a:rPr>
              <a:t>Sơ</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đồ</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khối</a:t>
            </a:r>
            <a:endParaRPr lang="en-US"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7D7540C-B121-A6EA-BCC6-51A2E66A0823}"/>
              </a:ext>
            </a:extLst>
          </p:cNvPr>
          <p:cNvSpPr>
            <a:spLocks noGrp="1"/>
          </p:cNvSpPr>
          <p:nvPr>
            <p:ph idx="1"/>
          </p:nvPr>
        </p:nvSpPr>
        <p:spPr>
          <a:xfrm>
            <a:off x="4314551" y="1970843"/>
            <a:ext cx="6690900" cy="4035269"/>
          </a:xfrm>
        </p:spPr>
        <p:txBody>
          <a:bodyPr>
            <a:normAutofit/>
          </a:bodyPr>
          <a:lstStyle/>
          <a:p>
            <a:pPr>
              <a:buFontTx/>
              <a:buChar char="-"/>
            </a:pPr>
            <a:r>
              <a:rPr lang="vi-VN" sz="2000" dirty="0">
                <a:latin typeface="Times New Roman" panose="02020603050405020304" pitchFamily="18" charset="0"/>
                <a:cs typeface="Times New Roman" panose="02020603050405020304" pitchFamily="18" charset="0"/>
              </a:rPr>
              <a:t>ESP32: Thu thập dữ liệu cảm biến và điều khiển LED.</a:t>
            </a:r>
            <a:endParaRPr lang="en-US" sz="2000" dirty="0">
              <a:latin typeface="Times New Roman" panose="02020603050405020304" pitchFamily="18" charset="0"/>
              <a:cs typeface="Times New Roman" panose="02020603050405020304" pitchFamily="18" charset="0"/>
            </a:endParaRPr>
          </a:p>
          <a:p>
            <a:pPr marL="0" indent="0">
              <a:buNone/>
            </a:pPr>
            <a:r>
              <a:rPr lang="vi-VN" sz="2000"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pPr>
              <a:buFontTx/>
              <a:buChar char="-"/>
            </a:pPr>
            <a:r>
              <a:rPr lang="vi-VN" sz="2000" dirty="0">
                <a:latin typeface="Times New Roman" panose="02020603050405020304" pitchFamily="18" charset="0"/>
                <a:cs typeface="Times New Roman" panose="02020603050405020304" pitchFamily="18" charset="0"/>
              </a:rPr>
              <a:t>Server Node.js: Lưu trữ và cung cấp dữ liệu. </a:t>
            </a: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a:buFontTx/>
              <a:buChar char="-"/>
            </a:pPr>
            <a:r>
              <a:rPr lang="vi-VN" sz="2000" dirty="0">
                <a:latin typeface="Times New Roman" panose="02020603050405020304" pitchFamily="18" charset="0"/>
                <a:cs typeface="Times New Roman" panose="02020603050405020304" pitchFamily="18" charset="0"/>
              </a:rPr>
              <a:t>Giao diện web: Hiển thị dữ liệu và điều khiển. </a:t>
            </a: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vi-VN" sz="2000" dirty="0">
                <a:latin typeface="Times New Roman" panose="02020603050405020304" pitchFamily="18" charset="0"/>
                <a:cs typeface="Times New Roman" panose="02020603050405020304" pitchFamily="18" charset="0"/>
              </a:rPr>
              <a:t>- Blockchain: Lưu trữ dữ liệu minh bạch.</a:t>
            </a:r>
          </a:p>
          <a:p>
            <a:endParaRPr lang="en-US" sz="2000" dirty="0">
              <a:latin typeface="Times New Roman" panose="02020603050405020304" pitchFamily="18" charset="0"/>
              <a:cs typeface="Times New Roman" panose="02020603050405020304" pitchFamily="18" charset="0"/>
            </a:endParaRPr>
          </a:p>
        </p:txBody>
      </p:sp>
      <p:pic>
        <p:nvPicPr>
          <p:cNvPr id="4" name="Picture 4" descr="Profile for Trường Đại học Giao thông Vận tải - Phân hiệu tại TP.HCM - UTC2">
            <a:extLst>
              <a:ext uri="{FF2B5EF4-FFF2-40B4-BE49-F238E27FC236}">
                <a16:creationId xmlns:a16="http://schemas.microsoft.com/office/drawing/2014/main" id="{0CABCC69-7DBA-DA56-2C10-1862F807AFB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hông có mô tả ảnh.">
            <a:extLst>
              <a:ext uri="{FF2B5EF4-FFF2-40B4-BE49-F238E27FC236}">
                <a16:creationId xmlns:a16="http://schemas.microsoft.com/office/drawing/2014/main" id="{640C7428-8CCE-6111-C52B-ECC3E17BAB9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Profile for ĐOÀN CƠ KHÍ UTC2">
            <a:extLst>
              <a:ext uri="{FF2B5EF4-FFF2-40B4-BE49-F238E27FC236}">
                <a16:creationId xmlns:a16="http://schemas.microsoft.com/office/drawing/2014/main" id="{61D9BD2C-47F8-ED09-44A8-39AB05352C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079AB96B-8341-B9DF-40EF-85DF8D219BD4}"/>
              </a:ext>
            </a:extLst>
          </p:cNvPr>
          <p:cNvSpPr/>
          <p:nvPr/>
        </p:nvSpPr>
        <p:spPr>
          <a:xfrm>
            <a:off x="904045" y="1637723"/>
            <a:ext cx="1292641" cy="6974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ESP32</a:t>
            </a:r>
          </a:p>
        </p:txBody>
      </p:sp>
      <p:sp>
        <p:nvSpPr>
          <p:cNvPr id="9" name="Rectangle 8">
            <a:extLst>
              <a:ext uri="{FF2B5EF4-FFF2-40B4-BE49-F238E27FC236}">
                <a16:creationId xmlns:a16="http://schemas.microsoft.com/office/drawing/2014/main" id="{67B40098-09A4-A183-1756-F8F2B91792A9}"/>
              </a:ext>
            </a:extLst>
          </p:cNvPr>
          <p:cNvSpPr/>
          <p:nvPr/>
        </p:nvSpPr>
        <p:spPr>
          <a:xfrm>
            <a:off x="904044" y="2972352"/>
            <a:ext cx="1292641" cy="6974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Server Node.js</a:t>
            </a:r>
          </a:p>
        </p:txBody>
      </p:sp>
      <p:sp>
        <p:nvSpPr>
          <p:cNvPr id="10" name="Rectangle 9">
            <a:extLst>
              <a:ext uri="{FF2B5EF4-FFF2-40B4-BE49-F238E27FC236}">
                <a16:creationId xmlns:a16="http://schemas.microsoft.com/office/drawing/2014/main" id="{24CBD8B5-DC82-D122-5DC0-003C903A25E9}"/>
              </a:ext>
            </a:extLst>
          </p:cNvPr>
          <p:cNvSpPr/>
          <p:nvPr/>
        </p:nvSpPr>
        <p:spPr>
          <a:xfrm>
            <a:off x="904043" y="4234634"/>
            <a:ext cx="1292641" cy="6974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Giao </a:t>
            </a:r>
            <a:r>
              <a:rPr lang="en-US" dirty="0" err="1">
                <a:latin typeface="Times New Roman" panose="02020603050405020304" pitchFamily="18" charset="0"/>
                <a:cs typeface="Times New Roman" panose="02020603050405020304" pitchFamily="18" charset="0"/>
              </a:rPr>
              <a:t>diện</a:t>
            </a:r>
            <a:r>
              <a:rPr lang="en-US" dirty="0">
                <a:latin typeface="Times New Roman" panose="02020603050405020304" pitchFamily="18" charset="0"/>
                <a:cs typeface="Times New Roman" panose="02020603050405020304" pitchFamily="18" charset="0"/>
              </a:rPr>
              <a:t> Web</a:t>
            </a:r>
          </a:p>
        </p:txBody>
      </p:sp>
      <p:sp>
        <p:nvSpPr>
          <p:cNvPr id="13" name="Rectangle 12">
            <a:extLst>
              <a:ext uri="{FF2B5EF4-FFF2-40B4-BE49-F238E27FC236}">
                <a16:creationId xmlns:a16="http://schemas.microsoft.com/office/drawing/2014/main" id="{B0E52F21-C1A4-6A4C-B499-1997D59742EC}"/>
              </a:ext>
            </a:extLst>
          </p:cNvPr>
          <p:cNvSpPr/>
          <p:nvPr/>
        </p:nvSpPr>
        <p:spPr>
          <a:xfrm>
            <a:off x="904043" y="5478776"/>
            <a:ext cx="1292641" cy="69740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Blockchain </a:t>
            </a:r>
            <a:r>
              <a:rPr lang="en-US" dirty="0" err="1">
                <a:latin typeface="Times New Roman" panose="02020603050405020304" pitchFamily="18" charset="0"/>
                <a:cs typeface="Times New Roman" panose="02020603050405020304" pitchFamily="18" charset="0"/>
              </a:rPr>
              <a:t>Holesky</a:t>
            </a:r>
            <a:endParaRPr lang="en-US" dirty="0">
              <a:latin typeface="Times New Roman" panose="02020603050405020304" pitchFamily="18" charset="0"/>
              <a:cs typeface="Times New Roman" panose="02020603050405020304" pitchFamily="18" charset="0"/>
            </a:endParaRPr>
          </a:p>
        </p:txBody>
      </p:sp>
      <p:cxnSp>
        <p:nvCxnSpPr>
          <p:cNvPr id="15" name="Straight Arrow Connector 14">
            <a:extLst>
              <a:ext uri="{FF2B5EF4-FFF2-40B4-BE49-F238E27FC236}">
                <a16:creationId xmlns:a16="http://schemas.microsoft.com/office/drawing/2014/main" id="{00C4BD55-C761-FB32-68D3-3270042C76C9}"/>
              </a:ext>
            </a:extLst>
          </p:cNvPr>
          <p:cNvCxnSpPr>
            <a:cxnSpLocks/>
          </p:cNvCxnSpPr>
          <p:nvPr/>
        </p:nvCxnSpPr>
        <p:spPr>
          <a:xfrm>
            <a:off x="1550363" y="2335128"/>
            <a:ext cx="0" cy="6372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59F39FE5-A095-FA65-58C6-E07C00AEA3BE}"/>
              </a:ext>
            </a:extLst>
          </p:cNvPr>
          <p:cNvCxnSpPr>
            <a:cxnSpLocks/>
          </p:cNvCxnSpPr>
          <p:nvPr/>
        </p:nvCxnSpPr>
        <p:spPr>
          <a:xfrm>
            <a:off x="1540167" y="3669757"/>
            <a:ext cx="0" cy="56487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15F3C60D-A10A-ED5D-F1BF-28F7083DD5FB}"/>
              </a:ext>
            </a:extLst>
          </p:cNvPr>
          <p:cNvCxnSpPr>
            <a:cxnSpLocks/>
          </p:cNvCxnSpPr>
          <p:nvPr/>
        </p:nvCxnSpPr>
        <p:spPr>
          <a:xfrm>
            <a:off x="1540167" y="4857866"/>
            <a:ext cx="0" cy="6372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5651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ppt_x"/>
                                          </p:val>
                                        </p:tav>
                                        <p:tav tm="100000">
                                          <p:val>
                                            <p:strVal val="#ppt_x"/>
                                          </p:val>
                                        </p:tav>
                                      </p:tavLst>
                                    </p:anim>
                                    <p:anim calcmode="lin" valueType="num">
                                      <p:cBhvr additive="base">
                                        <p:cTn id="28" dur="500" fill="hold"/>
                                        <p:tgtEl>
                                          <p:spTgt spid="1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ppt_x"/>
                                          </p:val>
                                        </p:tav>
                                        <p:tav tm="100000">
                                          <p:val>
                                            <p:strVal val="#ppt_x"/>
                                          </p:val>
                                        </p:tav>
                                      </p:tavLst>
                                    </p:anim>
                                    <p:anim calcmode="lin" valueType="num">
                                      <p:cBhvr additive="base">
                                        <p:cTn id="3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0" end="0"/>
                                            </p:txEl>
                                          </p:spTgt>
                                        </p:tgtEl>
                                        <p:attrNameLst>
                                          <p:attrName>style.visibility</p:attrName>
                                        </p:attrNameLst>
                                      </p:cBhvr>
                                      <p:to>
                                        <p:strVal val="visible"/>
                                      </p:to>
                                    </p:set>
                                    <p:animEffect transition="in" filter="fade">
                                      <p:cBhvr>
                                        <p:cTn id="37" dur="500"/>
                                        <p:tgtEl>
                                          <p:spTgt spid="3">
                                            <p:txEl>
                                              <p:pRg st="0" end="0"/>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3">
                                            <p:txEl>
                                              <p:pRg st="1" end="1"/>
                                            </p:txEl>
                                          </p:spTgt>
                                        </p:tgtEl>
                                        <p:attrNameLst>
                                          <p:attrName>style.visibility</p:attrName>
                                        </p:attrNameLst>
                                      </p:cBhvr>
                                      <p:to>
                                        <p:strVal val="visible"/>
                                      </p:to>
                                    </p:set>
                                    <p:animEffect transition="in" filter="fade">
                                      <p:cBhvr>
                                        <p:cTn id="40" dur="500"/>
                                        <p:tgtEl>
                                          <p:spTgt spid="3">
                                            <p:txEl>
                                              <p:pRg st="1" end="1"/>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3">
                                            <p:txEl>
                                              <p:pRg st="2" end="2"/>
                                            </p:txEl>
                                          </p:spTgt>
                                        </p:tgtEl>
                                        <p:attrNameLst>
                                          <p:attrName>style.visibility</p:attrName>
                                        </p:attrNameLst>
                                      </p:cBhvr>
                                      <p:to>
                                        <p:strVal val="visible"/>
                                      </p:to>
                                    </p:set>
                                    <p:animEffect transition="in" filter="fade">
                                      <p:cBhvr>
                                        <p:cTn id="43" dur="500"/>
                                        <p:tgtEl>
                                          <p:spTgt spid="3">
                                            <p:txEl>
                                              <p:pRg st="2" end="2"/>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3">
                                            <p:txEl>
                                              <p:pRg st="4" end="4"/>
                                            </p:txEl>
                                          </p:spTgt>
                                        </p:tgtEl>
                                        <p:attrNameLst>
                                          <p:attrName>style.visibility</p:attrName>
                                        </p:attrNameLst>
                                      </p:cBhvr>
                                      <p:to>
                                        <p:strVal val="visible"/>
                                      </p:to>
                                    </p:set>
                                    <p:animEffect transition="in" filter="fade">
                                      <p:cBhvr>
                                        <p:cTn id="46" dur="500"/>
                                        <p:tgtEl>
                                          <p:spTgt spid="3">
                                            <p:txEl>
                                              <p:pRg st="4" end="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nền Màu xanh lá, 230000+ một hình ảnh nền của Màu xanh lá tải về miễn phí.">
            <a:extLst>
              <a:ext uri="{FF2B5EF4-FFF2-40B4-BE49-F238E27FC236}">
                <a16:creationId xmlns:a16="http://schemas.microsoft.com/office/drawing/2014/main" id="{051414EC-623E-306B-AEE9-2EB671B50A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Profile for Trường Đại học Giao thông Vận tải - Phân hiệu tại TP.HCM - UTC2">
            <a:extLst>
              <a:ext uri="{FF2B5EF4-FFF2-40B4-BE49-F238E27FC236}">
                <a16:creationId xmlns:a16="http://schemas.microsoft.com/office/drawing/2014/main" id="{7C1DF8E2-FEB1-881D-0F28-509B0B43BBC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Không có mô tả ảnh.">
            <a:extLst>
              <a:ext uri="{FF2B5EF4-FFF2-40B4-BE49-F238E27FC236}">
                <a16:creationId xmlns:a16="http://schemas.microsoft.com/office/drawing/2014/main" id="{D07A792D-B6A1-60EA-F08B-FE2CAE3F594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Profile for ĐOÀN CƠ KHÍ UTC2">
            <a:extLst>
              <a:ext uri="{FF2B5EF4-FFF2-40B4-BE49-F238E27FC236}">
                <a16:creationId xmlns:a16="http://schemas.microsoft.com/office/drawing/2014/main" id="{06A37A22-DA23-F244-5469-36CDD16A59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sp>
        <p:nvSpPr>
          <p:cNvPr id="16" name="Title 1">
            <a:extLst>
              <a:ext uri="{FF2B5EF4-FFF2-40B4-BE49-F238E27FC236}">
                <a16:creationId xmlns:a16="http://schemas.microsoft.com/office/drawing/2014/main" id="{5EF277D4-54C3-29FA-3255-777163ACAB61}"/>
              </a:ext>
            </a:extLst>
          </p:cNvPr>
          <p:cNvSpPr>
            <a:spLocks noGrp="1"/>
          </p:cNvSpPr>
          <p:nvPr>
            <p:ph type="title"/>
          </p:nvPr>
        </p:nvSpPr>
        <p:spPr>
          <a:xfrm>
            <a:off x="4505556" y="117705"/>
            <a:ext cx="7571913" cy="1325563"/>
          </a:xfrm>
        </p:spPr>
        <p:txBody>
          <a:bodyPr>
            <a:normAutofit/>
          </a:bodyPr>
          <a:lstStyle/>
          <a:p>
            <a:r>
              <a:rPr lang="en-US" sz="2800" b="1" dirty="0" err="1">
                <a:latin typeface="Times New Roman" panose="02020603050405020304" pitchFamily="18" charset="0"/>
                <a:cs typeface="Times New Roman" panose="02020603050405020304" pitchFamily="18" charset="0"/>
              </a:rPr>
              <a:t>Triển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khai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hệ</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thống</a:t>
            </a:r>
            <a:r>
              <a:rPr lang="en-US" sz="2800" b="1" dirty="0">
                <a:latin typeface="Times New Roman" panose="02020603050405020304" pitchFamily="18" charset="0"/>
                <a:cs typeface="Times New Roman" panose="02020603050405020304" pitchFamily="18" charset="0"/>
              </a:rPr>
              <a:t> - </a:t>
            </a:r>
            <a:r>
              <a:rPr lang="en-US" sz="2800" b="1" dirty="0" err="1">
                <a:latin typeface="Times New Roman" panose="02020603050405020304" pitchFamily="18" charset="0"/>
                <a:cs typeface="Times New Roman" panose="02020603050405020304" pitchFamily="18" charset="0"/>
              </a:rPr>
              <a:t>Sơ</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đồ</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nguyên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lý</a:t>
            </a:r>
            <a:endParaRPr lang="en-US" sz="2800" b="1" dirty="0">
              <a:latin typeface="Times New Roman" panose="02020603050405020304" pitchFamily="18" charset="0"/>
              <a:cs typeface="Times New Roman" panose="02020603050405020304" pitchFamily="18" charset="0"/>
            </a:endParaRPr>
          </a:p>
        </p:txBody>
      </p:sp>
      <p:sp>
        <p:nvSpPr>
          <p:cNvPr id="9" name="Content Placeholder 2">
            <a:extLst>
              <a:ext uri="{FF2B5EF4-FFF2-40B4-BE49-F238E27FC236}">
                <a16:creationId xmlns:a16="http://schemas.microsoft.com/office/drawing/2014/main" id="{89DD133B-7BA2-6F8F-A0D0-F497ABFCC8DC}"/>
              </a:ext>
            </a:extLst>
          </p:cNvPr>
          <p:cNvSpPr>
            <a:spLocks noGrp="1"/>
          </p:cNvSpPr>
          <p:nvPr>
            <p:ph idx="1"/>
          </p:nvPr>
        </p:nvSpPr>
        <p:spPr>
          <a:xfrm>
            <a:off x="6773662" y="1906405"/>
            <a:ext cx="6690900" cy="4035269"/>
          </a:xfrm>
        </p:spPr>
        <p:txBody>
          <a:bodyPr>
            <a:normAutofit/>
          </a:bodyPr>
          <a:lstStyle/>
          <a:p>
            <a:pPr marL="0" indent="0">
              <a:buNone/>
            </a:pPr>
            <a:r>
              <a:rPr lang="en-US" sz="2000" dirty="0">
                <a:latin typeface="Times New Roman" panose="02020603050405020304" pitchFamily="18" charset="0"/>
                <a:cs typeface="Times New Roman" panose="02020603050405020304" pitchFamily="18" charset="0"/>
              </a:rPr>
              <a:t>- </a:t>
            </a:r>
            <a:r>
              <a:rPr lang="vi-VN" sz="2000" dirty="0">
                <a:latin typeface="Times New Roman" panose="02020603050405020304" pitchFamily="18" charset="0"/>
                <a:cs typeface="Times New Roman" panose="02020603050405020304" pitchFamily="18" charset="0"/>
              </a:rPr>
              <a:t>ESP32 kết nối với</a:t>
            </a:r>
            <a:r>
              <a:rPr lang="en-US" sz="2000" dirty="0">
                <a:latin typeface="Times New Roman" panose="02020603050405020304" pitchFamily="18" charset="0"/>
                <a:cs typeface="Times New Roman" panose="02020603050405020304" pitchFamily="18" charset="0"/>
              </a:rPr>
              <a:t>:</a:t>
            </a:r>
          </a:p>
          <a:p>
            <a:pPr marL="0" indent="0">
              <a:buNone/>
            </a:pPr>
            <a:r>
              <a:rPr lang="en-US" sz="2000" dirty="0">
                <a:latin typeface="Times New Roman" panose="02020603050405020304" pitchFamily="18" charset="0"/>
                <a:cs typeface="Times New Roman" panose="02020603050405020304" pitchFamily="18" charset="0"/>
              </a:rPr>
              <a:t>	+ </a:t>
            </a:r>
            <a:r>
              <a:rPr lang="vi-VN" sz="2000" dirty="0">
                <a:latin typeface="Times New Roman" panose="02020603050405020304" pitchFamily="18" charset="0"/>
                <a:cs typeface="Times New Roman" panose="02020603050405020304" pitchFamily="18" charset="0"/>
              </a:rPr>
              <a:t>DHT22 (GPIO 27), </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	+ C</a:t>
            </a:r>
            <a:r>
              <a:rPr lang="vi-VN" sz="2000" dirty="0">
                <a:latin typeface="Times New Roman" panose="02020603050405020304" pitchFamily="18" charset="0"/>
                <a:cs typeface="Times New Roman" panose="02020603050405020304" pitchFamily="18" charset="0"/>
              </a:rPr>
              <a:t>ảm biến độ ẩm đất (GPIO 32), </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	+ C</a:t>
            </a:r>
            <a:r>
              <a:rPr lang="vi-VN" sz="2000" dirty="0">
                <a:latin typeface="Times New Roman" panose="02020603050405020304" pitchFamily="18" charset="0"/>
                <a:cs typeface="Times New Roman" panose="02020603050405020304" pitchFamily="18" charset="0"/>
              </a:rPr>
              <a:t>ảm biến ánh sáng (GPIO 33), </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Đèn</a:t>
            </a:r>
            <a:r>
              <a:rPr lang="en-US" sz="2000" dirty="0">
                <a:latin typeface="Times New Roman" panose="02020603050405020304" pitchFamily="18" charset="0"/>
                <a:cs typeface="Times New Roman" panose="02020603050405020304" pitchFamily="18" charset="0"/>
              </a:rPr>
              <a:t> led</a:t>
            </a:r>
            <a:r>
              <a:rPr lang="vi-VN" sz="2000" dirty="0">
                <a:latin typeface="Times New Roman" panose="02020603050405020304" pitchFamily="18" charset="0"/>
                <a:cs typeface="Times New Roman" panose="02020603050405020304" pitchFamily="18" charset="0"/>
              </a:rPr>
              <a:t> (GPIO 12),</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	+ N</a:t>
            </a:r>
            <a:r>
              <a:rPr lang="vi-VN" sz="2000" dirty="0">
                <a:latin typeface="Times New Roman" panose="02020603050405020304" pitchFamily="18" charset="0"/>
                <a:cs typeface="Times New Roman" panose="02020603050405020304" pitchFamily="18" charset="0"/>
              </a:rPr>
              <a:t>út vật lý (GPIO 1</a:t>
            </a:r>
            <a:r>
              <a:rPr lang="en-US" sz="2000" dirty="0">
                <a:latin typeface="Times New Roman" panose="02020603050405020304" pitchFamily="18" charset="0"/>
                <a:cs typeface="Times New Roman" panose="02020603050405020304" pitchFamily="18" charset="0"/>
              </a:rPr>
              <a:t>5</a:t>
            </a:r>
            <a:r>
              <a:rPr lang="vi-VN" sz="2000" dirty="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	+ LCD I2C (SCL 22, SDA 21)</a:t>
            </a:r>
          </a:p>
        </p:txBody>
      </p:sp>
      <p:pic>
        <p:nvPicPr>
          <p:cNvPr id="3" name="Picture 2">
            <a:extLst>
              <a:ext uri="{FF2B5EF4-FFF2-40B4-BE49-F238E27FC236}">
                <a16:creationId xmlns:a16="http://schemas.microsoft.com/office/drawing/2014/main" id="{055C0182-7B56-DABC-C753-B632969F86C4}"/>
              </a:ext>
            </a:extLst>
          </p:cNvPr>
          <p:cNvPicPr>
            <a:picLocks noChangeAspect="1"/>
          </p:cNvPicPr>
          <p:nvPr/>
        </p:nvPicPr>
        <p:blipFill>
          <a:blip r:embed="rId6"/>
          <a:stretch>
            <a:fillRect/>
          </a:stretch>
        </p:blipFill>
        <p:spPr>
          <a:xfrm>
            <a:off x="0" y="1906405"/>
            <a:ext cx="6773662" cy="4951595"/>
          </a:xfrm>
          <a:prstGeom prst="rect">
            <a:avLst/>
          </a:prstGeom>
        </p:spPr>
      </p:pic>
    </p:spTree>
    <p:extLst>
      <p:ext uri="{BB962C8B-B14F-4D97-AF65-F5344CB8AC3E}">
        <p14:creationId xmlns:p14="http://schemas.microsoft.com/office/powerpoint/2010/main" val="4208164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9">
                                            <p:txEl>
                                              <p:pRg st="1" end="1"/>
                                            </p:txEl>
                                          </p:spTgt>
                                        </p:tgtEl>
                                        <p:attrNameLst>
                                          <p:attrName>style.visibility</p:attrName>
                                        </p:attrNameLst>
                                      </p:cBhvr>
                                      <p:to>
                                        <p:strVal val="visible"/>
                                      </p:to>
                                    </p:set>
                                    <p:animEffect transition="in" filter="fade">
                                      <p:cBhvr>
                                        <p:cTn id="16" dur="500"/>
                                        <p:tgtEl>
                                          <p:spTgt spid="9">
                                            <p:txEl>
                                              <p:pRg st="1" end="1"/>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animEffect transition="in" filter="fade">
                                      <p:cBhvr>
                                        <p:cTn id="19" dur="500"/>
                                        <p:tgtEl>
                                          <p:spTgt spid="9">
                                            <p:txEl>
                                              <p:pRg st="2" end="2"/>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9">
                                            <p:txEl>
                                              <p:pRg st="3" end="3"/>
                                            </p:txEl>
                                          </p:spTgt>
                                        </p:tgtEl>
                                        <p:attrNameLst>
                                          <p:attrName>style.visibility</p:attrName>
                                        </p:attrNameLst>
                                      </p:cBhvr>
                                      <p:to>
                                        <p:strVal val="visible"/>
                                      </p:to>
                                    </p:set>
                                    <p:animEffect transition="in" filter="fade">
                                      <p:cBhvr>
                                        <p:cTn id="22" dur="500"/>
                                        <p:tgtEl>
                                          <p:spTgt spid="9">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9">
                                            <p:txEl>
                                              <p:pRg st="4" end="4"/>
                                            </p:txEl>
                                          </p:spTgt>
                                        </p:tgtEl>
                                        <p:attrNameLst>
                                          <p:attrName>style.visibility</p:attrName>
                                        </p:attrNameLst>
                                      </p:cBhvr>
                                      <p:to>
                                        <p:strVal val="visible"/>
                                      </p:to>
                                    </p:set>
                                    <p:animEffect transition="in" filter="fade">
                                      <p:cBhvr>
                                        <p:cTn id="25" dur="500"/>
                                        <p:tgtEl>
                                          <p:spTgt spid="9">
                                            <p:txEl>
                                              <p:pRg st="4" end="4"/>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9">
                                            <p:txEl>
                                              <p:pRg st="5" end="5"/>
                                            </p:txEl>
                                          </p:spTgt>
                                        </p:tgtEl>
                                        <p:attrNameLst>
                                          <p:attrName>style.visibility</p:attrName>
                                        </p:attrNameLst>
                                      </p:cBhvr>
                                      <p:to>
                                        <p:strVal val="visible"/>
                                      </p:to>
                                    </p:set>
                                    <p:animEffect transition="in" filter="fade">
                                      <p:cBhvr>
                                        <p:cTn id="28" dur="500"/>
                                        <p:tgtEl>
                                          <p:spTgt spid="9">
                                            <p:txEl>
                                              <p:pRg st="5" end="5"/>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animEffect transition="in" filter="fade">
                                      <p:cBhvr>
                                        <p:cTn id="31" dur="500"/>
                                        <p:tgtEl>
                                          <p:spTgt spid="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nền Màu xanh lá, 230000+ một hình ảnh nền của Màu xanh lá tải về miễn phí.">
            <a:extLst>
              <a:ext uri="{FF2B5EF4-FFF2-40B4-BE49-F238E27FC236}">
                <a16:creationId xmlns:a16="http://schemas.microsoft.com/office/drawing/2014/main" id="{2AB19614-F850-D042-491F-646199FEEB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FD39B5C-30F7-7C96-8536-4AEFBF2B7723}"/>
              </a:ext>
            </a:extLst>
          </p:cNvPr>
          <p:cNvSpPr>
            <a:spLocks noGrp="1"/>
          </p:cNvSpPr>
          <p:nvPr>
            <p:ph type="title"/>
          </p:nvPr>
        </p:nvSpPr>
        <p:spPr>
          <a:xfrm>
            <a:off x="4505556" y="117705"/>
            <a:ext cx="7571913" cy="1325563"/>
          </a:xfrm>
        </p:spPr>
        <p:txBody>
          <a:bodyPr>
            <a:normAutofit/>
          </a:bodyPr>
          <a:lstStyle/>
          <a:p>
            <a:r>
              <a:rPr lang="en-US" sz="2800" b="1" dirty="0" err="1">
                <a:latin typeface="Times New Roman" panose="02020603050405020304" pitchFamily="18" charset="0"/>
                <a:cs typeface="Times New Roman" panose="02020603050405020304" pitchFamily="18" charset="0"/>
              </a:rPr>
              <a:t>Triển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khai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hệ</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thống</a:t>
            </a:r>
            <a:r>
              <a:rPr lang="en-US" sz="2800" b="1" dirty="0">
                <a:latin typeface="Times New Roman" panose="02020603050405020304" pitchFamily="18" charset="0"/>
                <a:cs typeface="Times New Roman" panose="02020603050405020304" pitchFamily="18" charset="0"/>
              </a:rPr>
              <a:t> - </a:t>
            </a:r>
            <a:r>
              <a:rPr lang="en-US" sz="2800" b="1" dirty="0" err="1">
                <a:latin typeface="Times New Roman" panose="02020603050405020304" pitchFamily="18" charset="0"/>
                <a:cs typeface="Times New Roman" panose="02020603050405020304" pitchFamily="18" charset="0"/>
              </a:rPr>
              <a:t>Sơ</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đồ</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kết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nối</a:t>
            </a:r>
            <a:endParaRPr lang="en-US" sz="2800" b="1" dirty="0">
              <a:latin typeface="Times New Roman" panose="02020603050405020304" pitchFamily="18" charset="0"/>
              <a:cs typeface="Times New Roman" panose="02020603050405020304" pitchFamily="18" charset="0"/>
            </a:endParaRPr>
          </a:p>
        </p:txBody>
      </p:sp>
      <p:pic>
        <p:nvPicPr>
          <p:cNvPr id="9" name="Content Placeholder 8">
            <a:extLst>
              <a:ext uri="{FF2B5EF4-FFF2-40B4-BE49-F238E27FC236}">
                <a16:creationId xmlns:a16="http://schemas.microsoft.com/office/drawing/2014/main" id="{3C08A80F-0E9B-51E6-F572-314F885CA8C6}"/>
              </a:ext>
            </a:extLst>
          </p:cNvPr>
          <p:cNvPicPr>
            <a:picLocks noGrp="1" noChangeAspect="1"/>
          </p:cNvPicPr>
          <p:nvPr>
            <p:ph idx="1"/>
          </p:nvPr>
        </p:nvPicPr>
        <p:blipFill>
          <a:blip r:embed="rId3"/>
          <a:stretch>
            <a:fillRect/>
          </a:stretch>
        </p:blipFill>
        <p:spPr>
          <a:xfrm>
            <a:off x="114531" y="1915917"/>
            <a:ext cx="5451243" cy="4469434"/>
          </a:xfrm>
        </p:spPr>
      </p:pic>
      <p:pic>
        <p:nvPicPr>
          <p:cNvPr id="4" name="Picture 4" descr="Profile for Trường Đại học Giao thông Vận tải - Phân hiệu tại TP.HCM - UTC2">
            <a:extLst>
              <a:ext uri="{FF2B5EF4-FFF2-40B4-BE49-F238E27FC236}">
                <a16:creationId xmlns:a16="http://schemas.microsoft.com/office/drawing/2014/main" id="{D6DAD383-6C80-EDC3-18D0-965CF6C4243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hông có mô tả ảnh.">
            <a:extLst>
              <a:ext uri="{FF2B5EF4-FFF2-40B4-BE49-F238E27FC236}">
                <a16:creationId xmlns:a16="http://schemas.microsoft.com/office/drawing/2014/main" id="{1C842322-2D1D-E78A-9D9F-D4DE393E502C}"/>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Profile for ĐOÀN CƠ KHÍ UTC2">
            <a:extLst>
              <a:ext uri="{FF2B5EF4-FFF2-40B4-BE49-F238E27FC236}">
                <a16:creationId xmlns:a16="http://schemas.microsoft.com/office/drawing/2014/main" id="{C3901EEE-ABC7-BA7F-F458-042483DCF1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sp>
        <p:nvSpPr>
          <p:cNvPr id="11" name="Content Placeholder 2">
            <a:extLst>
              <a:ext uri="{FF2B5EF4-FFF2-40B4-BE49-F238E27FC236}">
                <a16:creationId xmlns:a16="http://schemas.microsoft.com/office/drawing/2014/main" id="{EC317CF5-25FF-6A55-AC97-04320474828C}"/>
              </a:ext>
            </a:extLst>
          </p:cNvPr>
          <p:cNvSpPr txBox="1">
            <a:spLocks/>
          </p:cNvSpPr>
          <p:nvPr/>
        </p:nvSpPr>
        <p:spPr>
          <a:xfrm>
            <a:off x="5565774" y="1725694"/>
            <a:ext cx="6690900" cy="4035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r>
              <a:rPr lang="vi-VN" sz="2000" dirty="0">
                <a:latin typeface="Times New Roman" panose="02020603050405020304" pitchFamily="18" charset="0"/>
                <a:cs typeface="Times New Roman" panose="02020603050405020304" pitchFamily="18" charset="0"/>
              </a:rPr>
              <a:t>ESP32: Kết nối WiFi (SSID: “</a:t>
            </a:r>
            <a:r>
              <a:rPr lang="en-US" sz="2000" dirty="0">
                <a:latin typeface="Times New Roman" panose="02020603050405020304" pitchFamily="18" charset="0"/>
                <a:cs typeface="Times New Roman" panose="02020603050405020304" pitchFamily="18" charset="0"/>
              </a:rPr>
              <a:t>___</a:t>
            </a:r>
            <a:r>
              <a:rPr lang="vi-VN" sz="2000" dirty="0">
                <a:latin typeface="Times New Roman" panose="02020603050405020304" pitchFamily="18" charset="0"/>
                <a:cs typeface="Times New Roman" panose="02020603050405020304" pitchFamily="18" charset="0"/>
              </a:rPr>
              <a:t>") và gửi dữ liệu đến server (192.168.87.176:3000).</a:t>
            </a:r>
            <a:endParaRPr lang="en-US" sz="2000" dirty="0">
              <a:latin typeface="Times New Roman" panose="02020603050405020304" pitchFamily="18" charset="0"/>
              <a:cs typeface="Times New Roman" panose="02020603050405020304" pitchFamily="18" charset="0"/>
            </a:endParaRPr>
          </a:p>
          <a:p>
            <a:pPr>
              <a:buFontTx/>
              <a:buChar char="-"/>
            </a:pPr>
            <a:endParaRPr lang="vi-VN" sz="2000" dirty="0">
              <a:latin typeface="Times New Roman" panose="02020603050405020304" pitchFamily="18" charset="0"/>
              <a:cs typeface="Times New Roman" panose="02020603050405020304" pitchFamily="18" charset="0"/>
            </a:endParaRPr>
          </a:p>
          <a:p>
            <a:pPr>
              <a:buFontTx/>
              <a:buChar char="-"/>
            </a:pPr>
            <a:r>
              <a:rPr lang="vi-VN" sz="2000" dirty="0">
                <a:latin typeface="Times New Roman" panose="02020603050405020304" pitchFamily="18" charset="0"/>
                <a:cs typeface="Times New Roman" panose="02020603050405020304" pitchFamily="18" charset="0"/>
              </a:rPr>
              <a:t>Server Node.js: Chạy trên máy có IP 192.168.87.176, nhận dữ liệu từ ESP32 và cung cấp cho giao diện web.</a:t>
            </a:r>
            <a:endParaRPr lang="en-US" sz="2000" dirty="0">
              <a:latin typeface="Times New Roman" panose="02020603050405020304" pitchFamily="18" charset="0"/>
              <a:cs typeface="Times New Roman" panose="02020603050405020304" pitchFamily="18" charset="0"/>
            </a:endParaRPr>
          </a:p>
          <a:p>
            <a:pPr>
              <a:buFontTx/>
              <a:buChar char="-"/>
            </a:pPr>
            <a:endParaRPr lang="vi-VN" sz="2000" dirty="0">
              <a:latin typeface="Times New Roman" panose="02020603050405020304" pitchFamily="18" charset="0"/>
              <a:cs typeface="Times New Roman" panose="02020603050405020304" pitchFamily="18" charset="0"/>
            </a:endParaRPr>
          </a:p>
          <a:p>
            <a:pPr>
              <a:buFontTx/>
              <a:buChar char="-"/>
            </a:pPr>
            <a:r>
              <a:rPr lang="vi-VN" sz="2000" dirty="0">
                <a:latin typeface="Times New Roman" panose="02020603050405020304" pitchFamily="18" charset="0"/>
                <a:cs typeface="Times New Roman" panose="02020603050405020304" pitchFamily="18" charset="0"/>
              </a:rPr>
              <a:t>Giao diện web: Truy cập qua http://192.168.87.176:3000, điều khiển LED qua </a:t>
            </a:r>
            <a:r>
              <a:rPr lang="vi-VN" sz="200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http://192.168.87.102/</a:t>
            </a:r>
            <a:r>
              <a:rPr lang="vi-VN" sz="2000" dirty="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0" indent="0">
              <a:buNone/>
            </a:pPr>
            <a:endParaRPr lang="vi-VN" sz="2000" dirty="0">
              <a:latin typeface="Times New Roman" panose="02020603050405020304" pitchFamily="18" charset="0"/>
              <a:cs typeface="Times New Roman" panose="02020603050405020304" pitchFamily="18" charset="0"/>
            </a:endParaRPr>
          </a:p>
          <a:p>
            <a:pPr>
              <a:buFontTx/>
              <a:buChar char="-"/>
            </a:pPr>
            <a:r>
              <a:rPr lang="vi-VN" sz="2000" dirty="0">
                <a:latin typeface="Times New Roman" panose="02020603050405020304" pitchFamily="18" charset="0"/>
                <a:cs typeface="Times New Roman" panose="02020603050405020304" pitchFamily="18" charset="0"/>
              </a:rPr>
              <a:t>Blockchain: Server gửi dữ liệu lên Holesky testnet.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14952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nền Màu xanh lá, 230000+ một hình ảnh nền của Màu xanh lá tải về miễn phí.">
            <a:extLst>
              <a:ext uri="{FF2B5EF4-FFF2-40B4-BE49-F238E27FC236}">
                <a16:creationId xmlns:a16="http://schemas.microsoft.com/office/drawing/2014/main" id="{3764F60A-5987-CF75-E99F-83BCAFD1C0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3205"/>
            <a:ext cx="12192000" cy="59147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B969D11-B841-BEEB-CDB0-D47610E5CCEA}"/>
              </a:ext>
            </a:extLst>
          </p:cNvPr>
          <p:cNvSpPr>
            <a:spLocks noGrp="1"/>
          </p:cNvSpPr>
          <p:nvPr>
            <p:ph type="title"/>
          </p:nvPr>
        </p:nvSpPr>
        <p:spPr>
          <a:xfrm>
            <a:off x="4477490" y="277721"/>
            <a:ext cx="6343650" cy="968605"/>
          </a:xfrm>
        </p:spPr>
        <p:txBody>
          <a:bodyPr>
            <a:normAutofit/>
          </a:bodyPr>
          <a:lstStyle/>
          <a:p>
            <a:r>
              <a:rPr lang="en-US" sz="2800" b="1" dirty="0" err="1">
                <a:latin typeface="Times New Roman" panose="02020603050405020304" pitchFamily="18" charset="0"/>
                <a:cs typeface="Times New Roman" panose="02020603050405020304" pitchFamily="18" charset="0"/>
              </a:rPr>
              <a:t>Triển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khai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hệ</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thống</a:t>
            </a:r>
            <a:r>
              <a:rPr lang="en-US" sz="2800" b="1" dirty="0">
                <a:latin typeface="Times New Roman" panose="02020603050405020304" pitchFamily="18" charset="0"/>
                <a:cs typeface="Times New Roman" panose="02020603050405020304" pitchFamily="18" charset="0"/>
              </a:rPr>
              <a:t> - </a:t>
            </a:r>
            <a:r>
              <a:rPr lang="en-US" sz="2800" b="1" dirty="0" err="1">
                <a:latin typeface="Times New Roman" panose="02020603050405020304" pitchFamily="18" charset="0"/>
                <a:cs typeface="Times New Roman" panose="02020603050405020304" pitchFamily="18" charset="0"/>
              </a:rPr>
              <a:t>Lưu</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đồ</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giải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thuật</a:t>
            </a:r>
            <a:endParaRPr lang="en-US" sz="2800" b="1" dirty="0">
              <a:latin typeface="Times New Roman" panose="02020603050405020304" pitchFamily="18" charset="0"/>
              <a:cs typeface="Times New Roman" panose="02020603050405020304" pitchFamily="18" charset="0"/>
            </a:endParaRPr>
          </a:p>
        </p:txBody>
      </p:sp>
      <p:pic>
        <p:nvPicPr>
          <p:cNvPr id="4" name="Picture 4" descr="Profile for Trường Đại học Giao thông Vận tải - Phân hiệu tại TP.HCM - UTC2">
            <a:extLst>
              <a:ext uri="{FF2B5EF4-FFF2-40B4-BE49-F238E27FC236}">
                <a16:creationId xmlns:a16="http://schemas.microsoft.com/office/drawing/2014/main" id="{1E0B2F4B-E2D1-F6E5-87FC-FD06C7EBAE7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531" y="11770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hông có mô tả ảnh.">
            <a:extLst>
              <a:ext uri="{FF2B5EF4-FFF2-40B4-BE49-F238E27FC236}">
                <a16:creationId xmlns:a16="http://schemas.microsoft.com/office/drawing/2014/main" id="{3848840A-36B7-DF7A-C391-1ABE605F259E}"/>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908636" y="70815"/>
            <a:ext cx="825501" cy="8255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Profile for ĐOÀN CƠ KHÍ UTC2">
            <a:extLst>
              <a:ext uri="{FF2B5EF4-FFF2-40B4-BE49-F238E27FC236}">
                <a16:creationId xmlns:a16="http://schemas.microsoft.com/office/drawing/2014/main" id="{FC815203-F497-DFB3-39FE-7265E66DC6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032" y="-25398"/>
            <a:ext cx="968604" cy="968604"/>
          </a:xfrm>
          <a:prstGeom prst="rect">
            <a:avLst/>
          </a:prstGeom>
          <a:noFill/>
          <a:extLst>
            <a:ext uri="{909E8E84-426E-40DD-AFC4-6F175D3DCCD1}">
              <a14:hiddenFill xmlns:a14="http://schemas.microsoft.com/office/drawing/2010/main">
                <a:solidFill>
                  <a:srgbClr val="FFFFFF"/>
                </a:solidFill>
              </a14:hiddenFill>
            </a:ext>
          </a:extLst>
        </p:spPr>
      </p:pic>
      <p:sp>
        <p:nvSpPr>
          <p:cNvPr id="10" name="Content Placeholder 2">
            <a:extLst>
              <a:ext uri="{FF2B5EF4-FFF2-40B4-BE49-F238E27FC236}">
                <a16:creationId xmlns:a16="http://schemas.microsoft.com/office/drawing/2014/main" id="{CAAF9B0E-EDFC-F9C7-2A0C-FD89DF839196}"/>
              </a:ext>
            </a:extLst>
          </p:cNvPr>
          <p:cNvSpPr txBox="1">
            <a:spLocks/>
          </p:cNvSpPr>
          <p:nvPr/>
        </p:nvSpPr>
        <p:spPr>
          <a:xfrm>
            <a:off x="6070014" y="1773319"/>
            <a:ext cx="6121986" cy="4035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vi-VN" sz="2000" dirty="0">
                <a:latin typeface="Times New Roman" panose="02020603050405020304" pitchFamily="18" charset="0"/>
                <a:cs typeface="Times New Roman" panose="02020603050405020304" pitchFamily="18" charset="0"/>
              </a:rPr>
              <a:t>ESP32 đọc dữ liệu cảm biến</a:t>
            </a:r>
            <a:r>
              <a:rPr lang="en-US" sz="2000" dirty="0">
                <a:latin typeface="Times New Roman" panose="02020603050405020304" pitchFamily="18" charset="0"/>
                <a:cs typeface="Times New Roman" panose="02020603050405020304" pitchFamily="18" charset="0"/>
              </a:rPr>
              <a:t> </a:t>
            </a:r>
          </a:p>
          <a:p>
            <a:pPr marL="0" indent="0">
              <a:buNone/>
            </a:pPr>
            <a:r>
              <a:rPr lang="en-US" sz="2000" dirty="0">
                <a:latin typeface="Times New Roman" panose="02020603050405020304" pitchFamily="18" charset="0"/>
                <a:cs typeface="Times New Roman" panose="02020603050405020304" pitchFamily="18" charset="0"/>
              </a:rPr>
              <a:t>-&gt;</a:t>
            </a:r>
            <a:r>
              <a:rPr lang="vi-VN" sz="2000" dirty="0">
                <a:latin typeface="Times New Roman" panose="02020603050405020304" pitchFamily="18" charset="0"/>
                <a:cs typeface="Times New Roman" panose="02020603050405020304" pitchFamily="18" charset="0"/>
              </a:rPr>
              <a:t> gửi lên server</a:t>
            </a:r>
            <a:r>
              <a:rPr lang="en-US" sz="2000" dirty="0">
                <a:latin typeface="Times New Roman" panose="02020603050405020304" pitchFamily="18" charset="0"/>
                <a:cs typeface="Times New Roman" panose="02020603050405020304" pitchFamily="18" charset="0"/>
              </a:rPr>
              <a:t> </a:t>
            </a:r>
          </a:p>
          <a:p>
            <a:pPr marL="0" indent="0">
              <a:buNone/>
            </a:pPr>
            <a:r>
              <a:rPr lang="en-US" sz="2000" dirty="0">
                <a:latin typeface="Times New Roman" panose="02020603050405020304" pitchFamily="18" charset="0"/>
                <a:cs typeface="Times New Roman" panose="02020603050405020304" pitchFamily="18" charset="0"/>
              </a:rPr>
              <a:t>-&gt;</a:t>
            </a:r>
            <a:r>
              <a:rPr lang="vi-VN" sz="2000" dirty="0">
                <a:latin typeface="Times New Roman" panose="02020603050405020304" pitchFamily="18" charset="0"/>
                <a:cs typeface="Times New Roman" panose="02020603050405020304" pitchFamily="18" charset="0"/>
              </a:rPr>
              <a:t> giao diện web hiển thị dữ liệu và cho phép điều khiển LED</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-&gt;</a:t>
            </a:r>
            <a:r>
              <a:rPr lang="vi-VN" sz="2000" dirty="0">
                <a:latin typeface="Times New Roman" panose="02020603050405020304" pitchFamily="18" charset="0"/>
                <a:cs typeface="Times New Roman" panose="02020603050405020304" pitchFamily="18" charset="0"/>
              </a:rPr>
              <a:t> sau đó dữ liệu được gửi lên blockchain.</a:t>
            </a:r>
          </a:p>
        </p:txBody>
      </p:sp>
      <p:pic>
        <p:nvPicPr>
          <p:cNvPr id="7" name="Picture 6">
            <a:extLst>
              <a:ext uri="{FF2B5EF4-FFF2-40B4-BE49-F238E27FC236}">
                <a16:creationId xmlns:a16="http://schemas.microsoft.com/office/drawing/2014/main" id="{1C650EA0-6A81-76A0-B332-206831ADEE6E}"/>
              </a:ext>
            </a:extLst>
          </p:cNvPr>
          <p:cNvPicPr>
            <a:picLocks noChangeAspect="1"/>
          </p:cNvPicPr>
          <p:nvPr/>
        </p:nvPicPr>
        <p:blipFill>
          <a:blip r:embed="rId6"/>
          <a:stretch>
            <a:fillRect/>
          </a:stretch>
        </p:blipFill>
        <p:spPr>
          <a:xfrm>
            <a:off x="0" y="943204"/>
            <a:ext cx="6070014" cy="5914796"/>
          </a:xfrm>
          <a:prstGeom prst="rect">
            <a:avLst/>
          </a:prstGeom>
        </p:spPr>
      </p:pic>
    </p:spTree>
    <p:extLst>
      <p:ext uri="{BB962C8B-B14F-4D97-AF65-F5344CB8AC3E}">
        <p14:creationId xmlns:p14="http://schemas.microsoft.com/office/powerpoint/2010/main" val="2736611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471</TotalTime>
  <Words>873</Words>
  <Application>Microsoft Office PowerPoint</Application>
  <PresentationFormat>Widescreen</PresentationFormat>
  <Paragraphs>89</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Office Theme</vt:lpstr>
      <vt:lpstr>PowerPoint Presentation</vt:lpstr>
      <vt:lpstr>Giới thiệu dự án</vt:lpstr>
      <vt:lpstr>Giới thiệu về Blockchain</vt:lpstr>
      <vt:lpstr>Ý tưởng thực hiện</vt:lpstr>
      <vt:lpstr>Mục tiêu</vt:lpstr>
      <vt:lpstr>Triển khai hệ thống - Sơ đồ khối</vt:lpstr>
      <vt:lpstr>Triển khai hệ thống - Sơ đồ nguyên lý</vt:lpstr>
      <vt:lpstr>Triển khai hệ thống - Sơ đồ kết nối</vt:lpstr>
      <vt:lpstr>Triển khai hệ thống - Lưu đồ giải thuật</vt:lpstr>
      <vt:lpstr>Giao diện trên Web</vt:lpstr>
      <vt:lpstr>Kết quả thực hiện</vt:lpstr>
      <vt:lpstr>PowerPoint Presentation</vt:lpstr>
      <vt:lpstr>Kết luận</vt:lpstr>
      <vt:lpstr>Xin cảm ơn thầy cô  và các bạn đã lắng nghe!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Tài Võ</dc:creator>
  <cp:lastModifiedBy>Tài Võ</cp:lastModifiedBy>
  <cp:revision>10</cp:revision>
  <dcterms:created xsi:type="dcterms:W3CDTF">2025-03-26T12:09:47Z</dcterms:created>
  <dcterms:modified xsi:type="dcterms:W3CDTF">2025-03-30T01:57:49Z</dcterms:modified>
</cp:coreProperties>
</file>

<file path=docProps/thumbnail.jpeg>
</file>